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58" r:id="rId6"/>
    <p:sldId id="259" r:id="rId7"/>
    <p:sldId id="266" r:id="rId8"/>
    <p:sldId id="260" r:id="rId9"/>
    <p:sldId id="267" r:id="rId10"/>
    <p:sldId id="268" r:id="rId11"/>
    <p:sldId id="261"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DF6B3F-C87A-41B3-97FD-C53E346863C5}" v="12" dt="2025-02-07T15:38:28.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BAEEE-953B-4396-86AC-542E5237E01F}"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2F1AA-D5E3-486A-B2EB-0C20CBD3A2CC}" type="slidenum">
              <a:rPr lang="en-US" smtClean="0"/>
              <a:t>‹#›</a:t>
            </a:fld>
            <a:endParaRPr lang="en-US"/>
          </a:p>
        </p:txBody>
      </p:sp>
    </p:spTree>
    <p:extLst>
      <p:ext uri="{BB962C8B-B14F-4D97-AF65-F5344CB8AC3E}">
        <p14:creationId xmlns:p14="http://schemas.microsoft.com/office/powerpoint/2010/main" val="461882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E2F1AA-D5E3-486A-B2EB-0C20CBD3A2CC}" type="slidenum">
              <a:rPr lang="en-US" smtClean="0"/>
              <a:t>1</a:t>
            </a:fld>
            <a:endParaRPr lang="en-US"/>
          </a:p>
        </p:txBody>
      </p:sp>
    </p:spTree>
    <p:extLst>
      <p:ext uri="{BB962C8B-B14F-4D97-AF65-F5344CB8AC3E}">
        <p14:creationId xmlns:p14="http://schemas.microsoft.com/office/powerpoint/2010/main" val="283556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1642-CB3B-84CE-3372-0CBBCA567009}"/>
              </a:ext>
            </a:extLst>
          </p:cNvPr>
          <p:cNvSpPr>
            <a:spLocks noGrp="1"/>
          </p:cNvSpPr>
          <p:nvPr>
            <p:ph type="title"/>
          </p:nvPr>
        </p:nvSpPr>
        <p:spPr>
          <a:xfrm>
            <a:off x="831850" y="1709738"/>
            <a:ext cx="10515600" cy="2852737"/>
          </a:xfrm>
          <a:prstGeom prst="rect">
            <a:avLst/>
          </a:prstGeom>
        </p:spPr>
        <p:txBody>
          <a:bodyPr anchor="b"/>
          <a:lstStyle>
            <a:lvl1pPr>
              <a:defRPr sz="5400" b="1" i="0">
                <a:solidFill>
                  <a:srgbClr val="006A4D"/>
                </a:solidFill>
                <a:latin typeface="Trade Gothic Next Heavy" panose="020B05030403030200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EB55729-95A4-94AB-329D-F90D53166251}"/>
              </a:ext>
            </a:extLst>
          </p:cNvPr>
          <p:cNvSpPr>
            <a:spLocks noGrp="1"/>
          </p:cNvSpPr>
          <p:nvPr>
            <p:ph type="body" idx="1"/>
          </p:nvPr>
        </p:nvSpPr>
        <p:spPr>
          <a:xfrm>
            <a:off x="831850" y="4589463"/>
            <a:ext cx="10515600" cy="1500187"/>
          </a:xfrm>
          <a:prstGeom prst="rect">
            <a:avLst/>
          </a:prstGeom>
        </p:spPr>
        <p:txBody>
          <a:bodyPr/>
          <a:lstStyle>
            <a:lvl1pPr marL="0" indent="0">
              <a:buNone/>
              <a:defRPr sz="2400" b="1" i="0">
                <a:solidFill>
                  <a:schemeClr val="tx1">
                    <a:lumMod val="50000"/>
                    <a:lumOff val="50000"/>
                  </a:schemeClr>
                </a:solidFill>
                <a:latin typeface="Trade Gothic Next Cond" panose="020B0506040303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E47A9D0-087B-C0F0-D8D0-845244335877}"/>
              </a:ext>
            </a:extLst>
          </p:cNvPr>
          <p:cNvSpPr>
            <a:spLocks noGrp="1"/>
          </p:cNvSpPr>
          <p:nvPr>
            <p:ph type="dt" sz="half" idx="10"/>
          </p:nvPr>
        </p:nvSpPr>
        <p:spPr>
          <a:xfrm>
            <a:off x="838200" y="6356350"/>
            <a:ext cx="2743200" cy="365125"/>
          </a:xfrm>
          <a:prstGeom prst="rect">
            <a:avLst/>
          </a:prstGeom>
        </p:spPr>
        <p:txBody>
          <a:bodyPr/>
          <a:lstStyle/>
          <a:p>
            <a:fld id="{5C1E0E2D-9E4E-1143-88EB-60ECA00F85EC}" type="datetimeFigureOut">
              <a:rPr lang="en-US" smtClean="0"/>
              <a:t>2/7/2025</a:t>
            </a:fld>
            <a:endParaRPr lang="en-US"/>
          </a:p>
        </p:txBody>
      </p:sp>
      <p:sp>
        <p:nvSpPr>
          <p:cNvPr id="5" name="Footer Placeholder 4">
            <a:extLst>
              <a:ext uri="{FF2B5EF4-FFF2-40B4-BE49-F238E27FC236}">
                <a16:creationId xmlns:a16="http://schemas.microsoft.com/office/drawing/2014/main" id="{7E8169EA-96BE-9353-93DC-FF339B920B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03DEF9-1DB8-B436-013C-872AF9F7EE2A}"/>
              </a:ext>
            </a:extLst>
          </p:cNvPr>
          <p:cNvSpPr>
            <a:spLocks noGrp="1"/>
          </p:cNvSpPr>
          <p:nvPr>
            <p:ph type="sldNum" sz="quarter" idx="12"/>
          </p:nvPr>
        </p:nvSpPr>
        <p:spPr>
          <a:xfrm>
            <a:off x="8610600" y="6356350"/>
            <a:ext cx="2743200" cy="365125"/>
          </a:xfrm>
          <a:prstGeom prst="rect">
            <a:avLst/>
          </a:prstGeom>
        </p:spPr>
        <p:txBody>
          <a:bodyPr/>
          <a:lstStyle/>
          <a:p>
            <a:fld id="{D7AD48D3-B23E-AF47-B964-844E95F896F7}" type="slidenum">
              <a:rPr lang="en-US" smtClean="0"/>
              <a:t>‹#›</a:t>
            </a:fld>
            <a:endParaRPr lang="en-US"/>
          </a:p>
        </p:txBody>
      </p:sp>
    </p:spTree>
    <p:extLst>
      <p:ext uri="{BB962C8B-B14F-4D97-AF65-F5344CB8AC3E}">
        <p14:creationId xmlns:p14="http://schemas.microsoft.com/office/powerpoint/2010/main" val="226786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DF78162-12F5-41BC-9C28-CB44151AD67F}"/>
              </a:ext>
            </a:extLst>
          </p:cNvPr>
          <p:cNvSpPr>
            <a:spLocks noGrp="1"/>
          </p:cNvSpPr>
          <p:nvPr>
            <p:ph type="dt" sz="half" idx="10"/>
          </p:nvPr>
        </p:nvSpPr>
        <p:spPr>
          <a:xfrm>
            <a:off x="838200" y="6356350"/>
            <a:ext cx="2743200" cy="365125"/>
          </a:xfrm>
          <a:prstGeom prst="rect">
            <a:avLst/>
          </a:prstGeom>
        </p:spPr>
        <p:txBody>
          <a:bodyPr/>
          <a:lstStyle/>
          <a:p>
            <a:fld id="{5C1E0E2D-9E4E-1143-88EB-60ECA00F85EC}" type="datetimeFigureOut">
              <a:rPr lang="en-US" smtClean="0"/>
              <a:t>2/7/2025</a:t>
            </a:fld>
            <a:endParaRPr lang="en-US"/>
          </a:p>
        </p:txBody>
      </p:sp>
      <p:sp>
        <p:nvSpPr>
          <p:cNvPr id="6" name="Footer Placeholder 5">
            <a:extLst>
              <a:ext uri="{FF2B5EF4-FFF2-40B4-BE49-F238E27FC236}">
                <a16:creationId xmlns:a16="http://schemas.microsoft.com/office/drawing/2014/main" id="{AD8FA712-F01A-DCE5-90C7-464553346B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DF80B7-7BE0-595B-2EBB-7DC27DEB2D14}"/>
              </a:ext>
            </a:extLst>
          </p:cNvPr>
          <p:cNvSpPr>
            <a:spLocks noGrp="1"/>
          </p:cNvSpPr>
          <p:nvPr>
            <p:ph type="sldNum" sz="quarter" idx="12"/>
          </p:nvPr>
        </p:nvSpPr>
        <p:spPr>
          <a:xfrm>
            <a:off x="8610600" y="6356350"/>
            <a:ext cx="2743200" cy="365125"/>
          </a:xfrm>
          <a:prstGeom prst="rect">
            <a:avLst/>
          </a:prstGeom>
        </p:spPr>
        <p:txBody>
          <a:bodyPr/>
          <a:lstStyle/>
          <a:p>
            <a:fld id="{D7AD48D3-B23E-AF47-B964-844E95F896F7}" type="slidenum">
              <a:rPr lang="en-US" smtClean="0"/>
              <a:t>‹#›</a:t>
            </a:fld>
            <a:endParaRPr lang="en-US"/>
          </a:p>
        </p:txBody>
      </p:sp>
      <p:sp>
        <p:nvSpPr>
          <p:cNvPr id="13" name="Content Placeholder 2">
            <a:extLst>
              <a:ext uri="{FF2B5EF4-FFF2-40B4-BE49-F238E27FC236}">
                <a16:creationId xmlns:a16="http://schemas.microsoft.com/office/drawing/2014/main" id="{78DB10BD-BF1B-6D0A-A0BF-08D149CA5BFF}"/>
              </a:ext>
            </a:extLst>
          </p:cNvPr>
          <p:cNvSpPr>
            <a:spLocks noGrp="1"/>
          </p:cNvSpPr>
          <p:nvPr>
            <p:ph idx="1"/>
          </p:nvPr>
        </p:nvSpPr>
        <p:spPr>
          <a:xfrm>
            <a:off x="838200" y="2982907"/>
            <a:ext cx="5015948" cy="3269225"/>
          </a:xfrm>
          <a:prstGeom prst="rect">
            <a:avLst/>
          </a:prstGeom>
        </p:spPr>
        <p:txBody>
          <a:bodyPr/>
          <a:lstStyle>
            <a:lvl1pPr>
              <a:defRPr b="1" i="0">
                <a:solidFill>
                  <a:schemeClr val="tx1">
                    <a:lumMod val="50000"/>
                    <a:lumOff val="50000"/>
                  </a:schemeClr>
                </a:solidFill>
                <a:latin typeface="Trade Gothic Next Cond" panose="020B0506040303020004" pitchFamily="34" charset="0"/>
              </a:defRPr>
            </a:lvl1pPr>
            <a:lvl2pPr>
              <a:defRPr b="0" i="0">
                <a:solidFill>
                  <a:schemeClr val="tx1">
                    <a:lumMod val="50000"/>
                    <a:lumOff val="50000"/>
                  </a:schemeClr>
                </a:solidFill>
                <a:latin typeface="Trade Gothic Next Cond" panose="020B0506040303020004" pitchFamily="34" charset="0"/>
              </a:defRPr>
            </a:lvl2pPr>
            <a:lvl3pPr>
              <a:defRPr b="0" i="0">
                <a:solidFill>
                  <a:schemeClr val="tx1">
                    <a:lumMod val="50000"/>
                    <a:lumOff val="50000"/>
                  </a:schemeClr>
                </a:solidFill>
                <a:latin typeface="Trade Gothic Next Cond" panose="020B0506040303020004" pitchFamily="34" charset="0"/>
              </a:defRPr>
            </a:lvl3pPr>
            <a:lvl4pPr>
              <a:defRPr b="0" i="0">
                <a:solidFill>
                  <a:schemeClr val="tx1">
                    <a:lumMod val="50000"/>
                    <a:lumOff val="50000"/>
                  </a:schemeClr>
                </a:solidFill>
                <a:latin typeface="Trade Gothic Next Cond" panose="020B0506040303020004" pitchFamily="34" charset="0"/>
              </a:defRPr>
            </a:lvl4pPr>
            <a:lvl5pPr>
              <a:defRPr b="0" i="0">
                <a:solidFill>
                  <a:schemeClr val="tx1">
                    <a:lumMod val="50000"/>
                    <a:lumOff val="50000"/>
                  </a:schemeClr>
                </a:solidFill>
                <a:latin typeface="Trade Gothic Next Cond" panose="020B0506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C02F6C15-C929-6188-0CBD-3C5FDD2841A8}"/>
              </a:ext>
            </a:extLst>
          </p:cNvPr>
          <p:cNvSpPr>
            <a:spLocks noGrp="1"/>
          </p:cNvSpPr>
          <p:nvPr>
            <p:ph idx="13"/>
          </p:nvPr>
        </p:nvSpPr>
        <p:spPr>
          <a:xfrm>
            <a:off x="6102626" y="2982906"/>
            <a:ext cx="5015948" cy="3269225"/>
          </a:xfrm>
          <a:prstGeom prst="rect">
            <a:avLst/>
          </a:prstGeom>
        </p:spPr>
        <p:txBody>
          <a:bodyPr/>
          <a:lstStyle>
            <a:lvl1pPr>
              <a:defRPr b="1" i="0">
                <a:solidFill>
                  <a:schemeClr val="tx1">
                    <a:lumMod val="50000"/>
                    <a:lumOff val="50000"/>
                  </a:schemeClr>
                </a:solidFill>
                <a:latin typeface="Trade Gothic Next Cond" panose="020B0506040303020004" pitchFamily="34" charset="0"/>
              </a:defRPr>
            </a:lvl1pPr>
            <a:lvl2pPr>
              <a:defRPr b="0" i="0">
                <a:solidFill>
                  <a:schemeClr val="tx1">
                    <a:lumMod val="50000"/>
                    <a:lumOff val="50000"/>
                  </a:schemeClr>
                </a:solidFill>
                <a:latin typeface="Trade Gothic Next Cond" panose="020B0506040303020004" pitchFamily="34" charset="0"/>
              </a:defRPr>
            </a:lvl2pPr>
            <a:lvl3pPr>
              <a:defRPr b="0" i="0">
                <a:solidFill>
                  <a:schemeClr val="tx1">
                    <a:lumMod val="50000"/>
                    <a:lumOff val="50000"/>
                  </a:schemeClr>
                </a:solidFill>
                <a:latin typeface="Trade Gothic Next Cond" panose="020B0506040303020004" pitchFamily="34" charset="0"/>
              </a:defRPr>
            </a:lvl3pPr>
            <a:lvl4pPr>
              <a:defRPr b="0" i="0">
                <a:solidFill>
                  <a:schemeClr val="tx1">
                    <a:lumMod val="50000"/>
                    <a:lumOff val="50000"/>
                  </a:schemeClr>
                </a:solidFill>
                <a:latin typeface="Trade Gothic Next Cond" panose="020B0506040303020004" pitchFamily="34" charset="0"/>
              </a:defRPr>
            </a:lvl4pPr>
            <a:lvl5pPr>
              <a:defRPr b="0" i="0">
                <a:solidFill>
                  <a:schemeClr val="tx1">
                    <a:lumMod val="50000"/>
                    <a:lumOff val="50000"/>
                  </a:schemeClr>
                </a:solidFill>
                <a:latin typeface="Trade Gothic Next Cond" panose="020B0506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ED5AC20-4860-ABCE-C7A3-312B31BC79A0}"/>
              </a:ext>
            </a:extLst>
          </p:cNvPr>
          <p:cNvSpPr>
            <a:spLocks noGrp="1"/>
          </p:cNvSpPr>
          <p:nvPr>
            <p:ph type="title"/>
          </p:nvPr>
        </p:nvSpPr>
        <p:spPr>
          <a:xfrm>
            <a:off x="838200" y="2176922"/>
            <a:ext cx="10515600" cy="805986"/>
          </a:xfrm>
          <a:prstGeom prst="rect">
            <a:avLst/>
          </a:prstGeom>
        </p:spPr>
        <p:txBody>
          <a:bodyPr/>
          <a:lstStyle>
            <a:lvl1pPr algn="l">
              <a:defRPr b="1" i="0">
                <a:solidFill>
                  <a:srgbClr val="006A4D"/>
                </a:solidFill>
                <a:latin typeface="Trade Gothic Next Heavy" panose="020B0503040303020004" pitchFamily="34" charset="0"/>
              </a:defRPr>
            </a:lvl1pPr>
          </a:lstStyle>
          <a:p>
            <a:r>
              <a:rPr lang="en-US" dirty="0"/>
              <a:t>Click to edit Master title style</a:t>
            </a:r>
          </a:p>
        </p:txBody>
      </p:sp>
    </p:spTree>
    <p:extLst>
      <p:ext uri="{BB962C8B-B14F-4D97-AF65-F5344CB8AC3E}">
        <p14:creationId xmlns:p14="http://schemas.microsoft.com/office/powerpoint/2010/main" val="42347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924D-E88B-EA0D-42E1-C47DFDBA4390}"/>
              </a:ext>
            </a:extLst>
          </p:cNvPr>
          <p:cNvSpPr>
            <a:spLocks noGrp="1"/>
          </p:cNvSpPr>
          <p:nvPr>
            <p:ph type="title"/>
          </p:nvPr>
        </p:nvSpPr>
        <p:spPr>
          <a:xfrm>
            <a:off x="838200" y="2176922"/>
            <a:ext cx="10515600" cy="805986"/>
          </a:xfrm>
          <a:prstGeom prst="rect">
            <a:avLst/>
          </a:prstGeom>
        </p:spPr>
        <p:txBody>
          <a:bodyPr/>
          <a:lstStyle>
            <a:lvl1pPr algn="l">
              <a:defRPr b="1" i="0">
                <a:solidFill>
                  <a:srgbClr val="006A4D"/>
                </a:solidFill>
                <a:latin typeface="Trade Gothic Next Heavy" panose="020B05030403030200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D45B63B-AF01-AF7C-BDAB-B1CD207D3893}"/>
              </a:ext>
            </a:extLst>
          </p:cNvPr>
          <p:cNvSpPr>
            <a:spLocks noGrp="1"/>
          </p:cNvSpPr>
          <p:nvPr>
            <p:ph idx="1"/>
          </p:nvPr>
        </p:nvSpPr>
        <p:spPr>
          <a:xfrm>
            <a:off x="838200" y="2982907"/>
            <a:ext cx="10515600" cy="3269225"/>
          </a:xfrm>
          <a:prstGeom prst="rect">
            <a:avLst/>
          </a:prstGeom>
        </p:spPr>
        <p:txBody>
          <a:bodyPr/>
          <a:lstStyle>
            <a:lvl1pPr>
              <a:defRPr b="1" i="0">
                <a:solidFill>
                  <a:schemeClr val="tx1">
                    <a:lumMod val="50000"/>
                    <a:lumOff val="50000"/>
                  </a:schemeClr>
                </a:solidFill>
                <a:latin typeface="Trade Gothic Next Cond" panose="020B0506040303020004" pitchFamily="34" charset="0"/>
              </a:defRPr>
            </a:lvl1pPr>
            <a:lvl2pPr>
              <a:defRPr b="0" i="0">
                <a:solidFill>
                  <a:schemeClr val="tx1">
                    <a:lumMod val="50000"/>
                    <a:lumOff val="50000"/>
                  </a:schemeClr>
                </a:solidFill>
                <a:latin typeface="Trade Gothic Next Cond" panose="020B0506040303020004" pitchFamily="34" charset="0"/>
              </a:defRPr>
            </a:lvl2pPr>
            <a:lvl3pPr>
              <a:defRPr b="0" i="0">
                <a:solidFill>
                  <a:schemeClr val="tx1">
                    <a:lumMod val="50000"/>
                    <a:lumOff val="50000"/>
                  </a:schemeClr>
                </a:solidFill>
                <a:latin typeface="Trade Gothic Next Cond" panose="020B0506040303020004" pitchFamily="34" charset="0"/>
              </a:defRPr>
            </a:lvl3pPr>
            <a:lvl4pPr>
              <a:defRPr b="0" i="0">
                <a:solidFill>
                  <a:schemeClr val="tx1">
                    <a:lumMod val="50000"/>
                    <a:lumOff val="50000"/>
                  </a:schemeClr>
                </a:solidFill>
                <a:latin typeface="Trade Gothic Next Cond" panose="020B0506040303020004" pitchFamily="34" charset="0"/>
              </a:defRPr>
            </a:lvl4pPr>
            <a:lvl5pPr>
              <a:defRPr b="0" i="0">
                <a:solidFill>
                  <a:schemeClr val="tx1">
                    <a:lumMod val="50000"/>
                    <a:lumOff val="50000"/>
                  </a:schemeClr>
                </a:solidFill>
                <a:latin typeface="Trade Gothic Next Cond" panose="020B0506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781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F45C-73D6-63FB-CD62-9A4697FC91B5}"/>
              </a:ext>
            </a:extLst>
          </p:cNvPr>
          <p:cNvSpPr>
            <a:spLocks noGrp="1"/>
          </p:cNvSpPr>
          <p:nvPr>
            <p:ph type="ctrTitle"/>
          </p:nvPr>
        </p:nvSpPr>
        <p:spPr>
          <a:xfrm>
            <a:off x="1524000" y="1271450"/>
            <a:ext cx="9144000" cy="2387600"/>
          </a:xfrm>
          <a:prstGeom prst="rect">
            <a:avLst/>
          </a:prstGeom>
        </p:spPr>
        <p:txBody>
          <a:bodyPr anchor="b"/>
          <a:lstStyle>
            <a:lvl1pPr algn="ctr">
              <a:defRPr sz="6000" b="1" i="0">
                <a:solidFill>
                  <a:srgbClr val="006A4D"/>
                </a:solidFill>
                <a:latin typeface="Trade Gothic Next Heavy" panose="020B0503040303020004" pitchFamily="34" charset="0"/>
              </a:defRPr>
            </a:lvl1pPr>
          </a:lstStyle>
          <a:p>
            <a:r>
              <a:rPr lang="en-US" dirty="0"/>
              <a:t>Click to edit Master title</a:t>
            </a:r>
          </a:p>
        </p:txBody>
      </p:sp>
      <p:sp>
        <p:nvSpPr>
          <p:cNvPr id="3" name="Subtitle 2">
            <a:extLst>
              <a:ext uri="{FF2B5EF4-FFF2-40B4-BE49-F238E27FC236}">
                <a16:creationId xmlns:a16="http://schemas.microsoft.com/office/drawing/2014/main" id="{C91EB4EF-F767-B6F8-4E81-412D2EA3399A}"/>
              </a:ext>
            </a:extLst>
          </p:cNvPr>
          <p:cNvSpPr>
            <a:spLocks noGrp="1"/>
          </p:cNvSpPr>
          <p:nvPr>
            <p:ph type="subTitle" idx="1"/>
          </p:nvPr>
        </p:nvSpPr>
        <p:spPr>
          <a:xfrm>
            <a:off x="1524000" y="3751125"/>
            <a:ext cx="9144000" cy="1655762"/>
          </a:xfrm>
          <a:prstGeom prst="rect">
            <a:avLst/>
          </a:prstGeom>
        </p:spPr>
        <p:txBody>
          <a:bodyPr/>
          <a:lstStyle>
            <a:lvl1pPr marL="0" indent="0" algn="ctr">
              <a:buNone/>
              <a:defRPr sz="2400" b="1" i="0">
                <a:solidFill>
                  <a:schemeClr val="tx1">
                    <a:lumMod val="50000"/>
                    <a:lumOff val="50000"/>
                  </a:schemeClr>
                </a:solidFill>
                <a:latin typeface="Trade Gothic Next Cond" panose="020B0506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0CF766D-8D05-A6BC-D56A-0C5EA0BB67AB}"/>
              </a:ext>
            </a:extLst>
          </p:cNvPr>
          <p:cNvSpPr>
            <a:spLocks noGrp="1"/>
          </p:cNvSpPr>
          <p:nvPr>
            <p:ph type="dt" sz="half" idx="10"/>
          </p:nvPr>
        </p:nvSpPr>
        <p:spPr>
          <a:xfrm>
            <a:off x="838200" y="6356350"/>
            <a:ext cx="2743200" cy="365125"/>
          </a:xfrm>
          <a:prstGeom prst="rect">
            <a:avLst/>
          </a:prstGeom>
        </p:spPr>
        <p:txBody>
          <a:bodyPr/>
          <a:lstStyle/>
          <a:p>
            <a:fld id="{5C1E0E2D-9E4E-1143-88EB-60ECA00F85EC}" type="datetimeFigureOut">
              <a:rPr lang="en-US" smtClean="0"/>
              <a:t>2/7/2025</a:t>
            </a:fld>
            <a:endParaRPr lang="en-US"/>
          </a:p>
        </p:txBody>
      </p:sp>
      <p:sp>
        <p:nvSpPr>
          <p:cNvPr id="5" name="Footer Placeholder 4">
            <a:extLst>
              <a:ext uri="{FF2B5EF4-FFF2-40B4-BE49-F238E27FC236}">
                <a16:creationId xmlns:a16="http://schemas.microsoft.com/office/drawing/2014/main" id="{12183DB0-AC48-5432-6095-8C0447B5F6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3EE8066-000D-1458-CDE3-E9BD9F71BF46}"/>
              </a:ext>
            </a:extLst>
          </p:cNvPr>
          <p:cNvSpPr>
            <a:spLocks noGrp="1"/>
          </p:cNvSpPr>
          <p:nvPr>
            <p:ph type="sldNum" sz="quarter" idx="12"/>
          </p:nvPr>
        </p:nvSpPr>
        <p:spPr>
          <a:xfrm>
            <a:off x="8610600" y="6356350"/>
            <a:ext cx="2743200" cy="365125"/>
          </a:xfrm>
          <a:prstGeom prst="rect">
            <a:avLst/>
          </a:prstGeom>
        </p:spPr>
        <p:txBody>
          <a:bodyPr/>
          <a:lstStyle/>
          <a:p>
            <a:fld id="{D7AD48D3-B23E-AF47-B964-844E95F896F7}" type="slidenum">
              <a:rPr lang="en-US" smtClean="0"/>
              <a:t>‹#›</a:t>
            </a:fld>
            <a:endParaRPr lang="en-US"/>
          </a:p>
        </p:txBody>
      </p:sp>
    </p:spTree>
    <p:extLst>
      <p:ext uri="{BB962C8B-B14F-4D97-AF65-F5344CB8AC3E}">
        <p14:creationId xmlns:p14="http://schemas.microsoft.com/office/powerpoint/2010/main" val="3018878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4653039-6060-5BFE-0496-99204A453FA1}"/>
              </a:ext>
            </a:extLst>
          </p:cNvPr>
          <p:cNvSpPr/>
          <p:nvPr userDrawn="1"/>
        </p:nvSpPr>
        <p:spPr>
          <a:xfrm>
            <a:off x="438921" y="358363"/>
            <a:ext cx="11314158" cy="6141274"/>
          </a:xfrm>
          <a:prstGeom prst="rect">
            <a:avLst/>
          </a:prstGeom>
          <a:noFill/>
          <a:ln>
            <a:solidFill>
              <a:srgbClr val="69B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9EC0B625-3EA5-BA3F-EF0F-830D7FB6E08E}"/>
              </a:ext>
            </a:extLst>
          </p:cNvPr>
          <p:cNvSpPr/>
          <p:nvPr userDrawn="1"/>
        </p:nvSpPr>
        <p:spPr>
          <a:xfrm>
            <a:off x="0" y="1"/>
            <a:ext cx="8686800" cy="2097156"/>
          </a:xfrm>
          <a:custGeom>
            <a:avLst/>
            <a:gdLst>
              <a:gd name="connsiteX0" fmla="*/ 0 w 9267024"/>
              <a:gd name="connsiteY0" fmla="*/ 0 h 2466390"/>
              <a:gd name="connsiteX1" fmla="*/ 9267024 w 9267024"/>
              <a:gd name="connsiteY1" fmla="*/ 0 h 2466390"/>
              <a:gd name="connsiteX2" fmla="*/ 0 w 9267024"/>
              <a:gd name="connsiteY2" fmla="*/ 2466390 h 2466390"/>
              <a:gd name="connsiteX3" fmla="*/ 0 w 9267024"/>
              <a:gd name="connsiteY3" fmla="*/ 0 h 2466390"/>
            </a:gdLst>
            <a:ahLst/>
            <a:cxnLst>
              <a:cxn ang="0">
                <a:pos x="connsiteX0" y="connsiteY0"/>
              </a:cxn>
              <a:cxn ang="0">
                <a:pos x="connsiteX1" y="connsiteY1"/>
              </a:cxn>
              <a:cxn ang="0">
                <a:pos x="connsiteX2" y="connsiteY2"/>
              </a:cxn>
              <a:cxn ang="0">
                <a:pos x="connsiteX3" y="connsiteY3"/>
              </a:cxn>
            </a:cxnLst>
            <a:rect l="l" t="t" r="r" b="b"/>
            <a:pathLst>
              <a:path w="9267024" h="2466390">
                <a:moveTo>
                  <a:pt x="0" y="0"/>
                </a:moveTo>
                <a:lnTo>
                  <a:pt x="9267024" y="0"/>
                </a:lnTo>
                <a:lnTo>
                  <a:pt x="0" y="2466390"/>
                </a:lnTo>
                <a:lnTo>
                  <a:pt x="0" y="0"/>
                </a:lnTo>
                <a:close/>
              </a:path>
            </a:pathLst>
          </a:cu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EE5671E5-F5A2-1BCD-F0A8-0D680A80E846}"/>
              </a:ext>
            </a:extLst>
          </p:cNvPr>
          <p:cNvPicPr>
            <a:picLocks noChangeAspect="1"/>
          </p:cNvPicPr>
          <p:nvPr userDrawn="1"/>
        </p:nvPicPr>
        <p:blipFill>
          <a:blip r:embed="rId6"/>
          <a:srcRect/>
          <a:stretch/>
        </p:blipFill>
        <p:spPr>
          <a:xfrm>
            <a:off x="438921" y="358363"/>
            <a:ext cx="3019896" cy="745949"/>
          </a:xfrm>
          <a:prstGeom prst="rect">
            <a:avLst/>
          </a:prstGeom>
        </p:spPr>
      </p:pic>
      <p:sp>
        <p:nvSpPr>
          <p:cNvPr id="52" name="Freeform 51">
            <a:extLst>
              <a:ext uri="{FF2B5EF4-FFF2-40B4-BE49-F238E27FC236}">
                <a16:creationId xmlns:a16="http://schemas.microsoft.com/office/drawing/2014/main" id="{4A454637-B233-48A4-1070-35A7FE6C4101}"/>
              </a:ext>
            </a:extLst>
          </p:cNvPr>
          <p:cNvSpPr/>
          <p:nvPr userDrawn="1"/>
        </p:nvSpPr>
        <p:spPr>
          <a:xfrm rot="10800000">
            <a:off x="8010938" y="5645425"/>
            <a:ext cx="4181061" cy="1212573"/>
          </a:xfrm>
          <a:custGeom>
            <a:avLst/>
            <a:gdLst>
              <a:gd name="connsiteX0" fmla="*/ 0 w 9267024"/>
              <a:gd name="connsiteY0" fmla="*/ 0 h 2466390"/>
              <a:gd name="connsiteX1" fmla="*/ 9267024 w 9267024"/>
              <a:gd name="connsiteY1" fmla="*/ 0 h 2466390"/>
              <a:gd name="connsiteX2" fmla="*/ 0 w 9267024"/>
              <a:gd name="connsiteY2" fmla="*/ 2466390 h 2466390"/>
              <a:gd name="connsiteX3" fmla="*/ 0 w 9267024"/>
              <a:gd name="connsiteY3" fmla="*/ 0 h 2466390"/>
            </a:gdLst>
            <a:ahLst/>
            <a:cxnLst>
              <a:cxn ang="0">
                <a:pos x="connsiteX0" y="connsiteY0"/>
              </a:cxn>
              <a:cxn ang="0">
                <a:pos x="connsiteX1" y="connsiteY1"/>
              </a:cxn>
              <a:cxn ang="0">
                <a:pos x="connsiteX2" y="connsiteY2"/>
              </a:cxn>
              <a:cxn ang="0">
                <a:pos x="connsiteX3" y="connsiteY3"/>
              </a:cxn>
            </a:cxnLst>
            <a:rect l="l" t="t" r="r" b="b"/>
            <a:pathLst>
              <a:path w="9267024" h="2466390">
                <a:moveTo>
                  <a:pt x="0" y="0"/>
                </a:moveTo>
                <a:lnTo>
                  <a:pt x="9267024" y="0"/>
                </a:lnTo>
                <a:lnTo>
                  <a:pt x="0" y="2466390"/>
                </a:lnTo>
                <a:lnTo>
                  <a:pt x="0" y="0"/>
                </a:lnTo>
                <a:close/>
              </a:path>
            </a:pathLst>
          </a:cu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0787827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0"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68242935-280E-6DD8-62EE-3792E0B2EB74}"/>
              </a:ext>
            </a:extLst>
          </p:cNvPr>
          <p:cNvSpPr>
            <a:spLocks noGrp="1"/>
          </p:cNvSpPr>
          <p:nvPr>
            <p:ph type="subTitle" idx="1"/>
          </p:nvPr>
        </p:nvSpPr>
        <p:spPr/>
        <p:txBody>
          <a:bodyPr/>
          <a:lstStyle/>
          <a:p>
            <a:r>
              <a:rPr lang="en-US" sz="2800" dirty="0"/>
              <a:t>A Collaborative Approach to Policing and Mental Health Support</a:t>
            </a:r>
          </a:p>
        </p:txBody>
      </p:sp>
      <p:sp>
        <p:nvSpPr>
          <p:cNvPr id="15" name="Title 14">
            <a:extLst>
              <a:ext uri="{FF2B5EF4-FFF2-40B4-BE49-F238E27FC236}">
                <a16:creationId xmlns:a16="http://schemas.microsoft.com/office/drawing/2014/main" id="{89613EF2-A168-23AA-DAF8-98C6AB227788}"/>
              </a:ext>
            </a:extLst>
          </p:cNvPr>
          <p:cNvSpPr>
            <a:spLocks noGrp="1"/>
          </p:cNvSpPr>
          <p:nvPr>
            <p:ph type="ctrTitle"/>
          </p:nvPr>
        </p:nvSpPr>
        <p:spPr/>
        <p:txBody>
          <a:bodyPr/>
          <a:lstStyle/>
          <a:p>
            <a:r>
              <a:rPr lang="en-US" dirty="0"/>
              <a:t>Co-Responder Team</a:t>
            </a:r>
          </a:p>
        </p:txBody>
      </p:sp>
      <p:pic>
        <p:nvPicPr>
          <p:cNvPr id="5" name="Picture 4">
            <a:extLst>
              <a:ext uri="{FF2B5EF4-FFF2-40B4-BE49-F238E27FC236}">
                <a16:creationId xmlns:a16="http://schemas.microsoft.com/office/drawing/2014/main" id="{7196799F-F378-58FB-B895-F7A0C02053DA}"/>
              </a:ext>
            </a:extLst>
          </p:cNvPr>
          <p:cNvPicPr>
            <a:picLocks noChangeAspect="1"/>
          </p:cNvPicPr>
          <p:nvPr/>
        </p:nvPicPr>
        <p:blipFill rotWithShape="1">
          <a:blip r:embed="rId3"/>
          <a:srcRect l="21547" t="13089" r="18785" b="4631"/>
          <a:stretch/>
        </p:blipFill>
        <p:spPr>
          <a:xfrm>
            <a:off x="8983745" y="484471"/>
            <a:ext cx="2498102" cy="2230449"/>
          </a:xfrm>
          <a:prstGeom prst="rect">
            <a:avLst/>
          </a:prstGeom>
        </p:spPr>
      </p:pic>
    </p:spTree>
    <p:extLst>
      <p:ext uri="{BB962C8B-B14F-4D97-AF65-F5344CB8AC3E}">
        <p14:creationId xmlns:p14="http://schemas.microsoft.com/office/powerpoint/2010/main" val="227364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2BCBFB8-B435-05CA-21E8-FD564C7FCA11}"/>
              </a:ext>
            </a:extLst>
          </p:cNvPr>
          <p:cNvSpPr>
            <a:spLocks noGrp="1"/>
          </p:cNvSpPr>
          <p:nvPr>
            <p:ph type="title"/>
          </p:nvPr>
        </p:nvSpPr>
        <p:spPr/>
        <p:txBody>
          <a:bodyPr/>
          <a:lstStyle/>
          <a:p>
            <a:r>
              <a:rPr lang="en-US" dirty="0"/>
              <a:t>Introduction</a:t>
            </a:r>
          </a:p>
        </p:txBody>
      </p:sp>
      <p:sp>
        <p:nvSpPr>
          <p:cNvPr id="15" name="Content Placeholder 14">
            <a:extLst>
              <a:ext uri="{FF2B5EF4-FFF2-40B4-BE49-F238E27FC236}">
                <a16:creationId xmlns:a16="http://schemas.microsoft.com/office/drawing/2014/main" id="{E877CF9D-DBF7-2891-2F01-2033E484E52B}"/>
              </a:ext>
            </a:extLst>
          </p:cNvPr>
          <p:cNvSpPr>
            <a:spLocks noGrp="1"/>
          </p:cNvSpPr>
          <p:nvPr>
            <p:ph idx="1"/>
          </p:nvPr>
        </p:nvSpPr>
        <p:spPr/>
        <p:txBody>
          <a:bodyPr lIns="91440" tIns="45720" rIns="91440" bIns="45720" anchor="t"/>
          <a:lstStyle/>
          <a:p>
            <a:r>
              <a:rPr lang="en-US">
                <a:effectLst/>
                <a:latin typeface="Trade Gothic Next Cond"/>
                <a:ea typeface="Aptos" panose="020B0004020202020204" pitchFamily="34" charset="0"/>
              </a:rPr>
              <a:t>Cleveland State University is proud to be the </a:t>
            </a:r>
            <a:r>
              <a:rPr lang="en-US">
                <a:latin typeface="Trade Gothic Next Cond"/>
                <a:ea typeface="Aptos" panose="020B0004020202020204" pitchFamily="34" charset="0"/>
              </a:rPr>
              <a:t>first university</a:t>
            </a:r>
            <a:r>
              <a:rPr lang="en-US">
                <a:effectLst/>
                <a:latin typeface="Trade Gothic Next Cond"/>
                <a:ea typeface="Aptos" panose="020B0004020202020204" pitchFamily="34" charset="0"/>
              </a:rPr>
              <a:t> in </a:t>
            </a:r>
            <a:r>
              <a:rPr lang="en-US">
                <a:latin typeface="Trade Gothic Next Cond"/>
                <a:ea typeface="Aptos" panose="020B0004020202020204" pitchFamily="34" charset="0"/>
              </a:rPr>
              <a:t>the state of  Ohio</a:t>
            </a:r>
            <a:r>
              <a:rPr lang="en-US">
                <a:effectLst/>
                <a:latin typeface="Trade Gothic Next Cond"/>
                <a:ea typeface="Aptos" panose="020B0004020202020204" pitchFamily="34" charset="0"/>
              </a:rPr>
              <a:t> </a:t>
            </a:r>
            <a:r>
              <a:rPr lang="en-US" dirty="0">
                <a:effectLst/>
                <a:latin typeface="Trade Gothic Next Cond"/>
                <a:ea typeface="Aptos" panose="020B0004020202020204" pitchFamily="34" charset="0"/>
              </a:rPr>
              <a:t>to receive a grant for a Co-Responder program.</a:t>
            </a:r>
            <a:endParaRPr lang="en-US" dirty="0"/>
          </a:p>
          <a:p>
            <a:r>
              <a:rPr lang="en-US" dirty="0">
                <a:effectLst/>
                <a:latin typeface="Trade Gothic Next Cond"/>
                <a:ea typeface="Aptos" panose="020B0004020202020204" pitchFamily="34" charset="0"/>
              </a:rPr>
              <a:t>This program is very </a:t>
            </a:r>
            <a:r>
              <a:rPr lang="en-US">
                <a:effectLst/>
                <a:latin typeface="Trade Gothic Next Cond"/>
                <a:ea typeface="Aptos" panose="020B0004020202020204" pitchFamily="34" charset="0"/>
              </a:rPr>
              <a:t>important</a:t>
            </a:r>
            <a:r>
              <a:rPr lang="en-US">
                <a:latin typeface="Trade Gothic Next Cond"/>
                <a:ea typeface="Aptos" panose="020B0004020202020204" pitchFamily="34" charset="0"/>
              </a:rPr>
              <a:t>,</a:t>
            </a:r>
            <a:r>
              <a:rPr lang="en-US" dirty="0">
                <a:effectLst/>
                <a:latin typeface="Trade Gothic Next Cond"/>
                <a:ea typeface="Aptos" panose="020B0004020202020204" pitchFamily="34" charset="0"/>
              </a:rPr>
              <a:t> </a:t>
            </a:r>
            <a:r>
              <a:rPr lang="en-US" dirty="0">
                <a:latin typeface="Trade Gothic Next Cond"/>
                <a:ea typeface="Aptos" panose="020B0004020202020204" pitchFamily="34" charset="0"/>
              </a:rPr>
              <a:t>and it shows a</a:t>
            </a:r>
            <a:r>
              <a:rPr lang="en-US" dirty="0">
                <a:effectLst/>
                <a:latin typeface="Trade Gothic Next Cond"/>
                <a:ea typeface="Aptos" panose="020B0004020202020204" pitchFamily="34" charset="0"/>
              </a:rPr>
              <a:t> proactive approach to mental health crises, ensuring that individuals in distress receive appropriate support from both mental health professionals and law enforcement. This collaboration not only addresses immediate needs but also aims to prevent escalation and promote long-term well-being by connecting individuals with the right resources.</a:t>
            </a:r>
            <a:endParaRPr lang="en-US" dirty="0">
              <a:latin typeface="Trade Gothic Next Cond"/>
            </a:endParaRPr>
          </a:p>
        </p:txBody>
      </p:sp>
    </p:spTree>
    <p:extLst>
      <p:ext uri="{BB962C8B-B14F-4D97-AF65-F5344CB8AC3E}">
        <p14:creationId xmlns:p14="http://schemas.microsoft.com/office/powerpoint/2010/main" val="23179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2BCBFB8-B435-05CA-21E8-FD564C7FCA11}"/>
              </a:ext>
            </a:extLst>
          </p:cNvPr>
          <p:cNvSpPr>
            <a:spLocks noGrp="1"/>
          </p:cNvSpPr>
          <p:nvPr>
            <p:ph type="title"/>
          </p:nvPr>
        </p:nvSpPr>
        <p:spPr/>
        <p:txBody>
          <a:bodyPr/>
          <a:lstStyle/>
          <a:p>
            <a:r>
              <a:rPr lang="en-US" dirty="0"/>
              <a:t>What is a Co-Responder?</a:t>
            </a:r>
          </a:p>
        </p:txBody>
      </p:sp>
      <p:sp>
        <p:nvSpPr>
          <p:cNvPr id="15" name="Content Placeholder 14">
            <a:extLst>
              <a:ext uri="{FF2B5EF4-FFF2-40B4-BE49-F238E27FC236}">
                <a16:creationId xmlns:a16="http://schemas.microsoft.com/office/drawing/2014/main" id="{E877CF9D-DBF7-2891-2F01-2033E484E52B}"/>
              </a:ext>
            </a:extLst>
          </p:cNvPr>
          <p:cNvSpPr>
            <a:spLocks noGrp="1"/>
          </p:cNvSpPr>
          <p:nvPr>
            <p:ph idx="1"/>
          </p:nvPr>
        </p:nvSpPr>
        <p:spPr/>
        <p:txBody>
          <a:bodyPr/>
          <a:lstStyle/>
          <a:p>
            <a:r>
              <a:rPr lang="en-US" dirty="0"/>
              <a:t>A Co-Responder is a mental health professional paired alongside a police officer to respond to individuals who may be having a mental health crisis, mental illness, or may be experiencing mental health distress.</a:t>
            </a:r>
          </a:p>
        </p:txBody>
      </p:sp>
    </p:spTree>
    <p:extLst>
      <p:ext uri="{BB962C8B-B14F-4D97-AF65-F5344CB8AC3E}">
        <p14:creationId xmlns:p14="http://schemas.microsoft.com/office/powerpoint/2010/main" val="394867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2BCBFB8-B435-05CA-21E8-FD564C7FCA11}"/>
              </a:ext>
            </a:extLst>
          </p:cNvPr>
          <p:cNvSpPr>
            <a:spLocks noGrp="1"/>
          </p:cNvSpPr>
          <p:nvPr>
            <p:ph type="title"/>
          </p:nvPr>
        </p:nvSpPr>
        <p:spPr/>
        <p:txBody>
          <a:bodyPr/>
          <a:lstStyle/>
          <a:p>
            <a:r>
              <a:rPr lang="en-US" dirty="0"/>
              <a:t>What is a Co-Responder Team?</a:t>
            </a:r>
          </a:p>
        </p:txBody>
      </p:sp>
      <p:sp>
        <p:nvSpPr>
          <p:cNvPr id="15" name="Content Placeholder 14">
            <a:extLst>
              <a:ext uri="{FF2B5EF4-FFF2-40B4-BE49-F238E27FC236}">
                <a16:creationId xmlns:a16="http://schemas.microsoft.com/office/drawing/2014/main" id="{E877CF9D-DBF7-2891-2F01-2033E484E52B}"/>
              </a:ext>
            </a:extLst>
          </p:cNvPr>
          <p:cNvSpPr>
            <a:spLocks noGrp="1"/>
          </p:cNvSpPr>
          <p:nvPr>
            <p:ph idx="1"/>
          </p:nvPr>
        </p:nvSpPr>
        <p:spPr/>
        <p:txBody>
          <a:bodyPr/>
          <a:lstStyle/>
          <a:p>
            <a:r>
              <a:rPr lang="en-US" dirty="0"/>
              <a:t>The Co-Responder Team is composed of the Co-Responder                                 and a Crisis Intervention Training (CIT) trained officer</a:t>
            </a:r>
          </a:p>
          <a:p>
            <a:r>
              <a:rPr lang="en-US" dirty="0"/>
              <a:t>The Co-Responder Team will work with students, staff/faculty, and non-affiliated individuals to improve their quality of life, reduce their exposure to the criminal justice system, lessen the frequency of negative contacts with law enforcement, and refer them to appropriate Cleveland State University or community services/resources.</a:t>
            </a:r>
          </a:p>
        </p:txBody>
      </p:sp>
    </p:spTree>
    <p:extLst>
      <p:ext uri="{BB962C8B-B14F-4D97-AF65-F5344CB8AC3E}">
        <p14:creationId xmlns:p14="http://schemas.microsoft.com/office/powerpoint/2010/main" val="234527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2BCBFB8-B435-05CA-21E8-FD564C7FCA11}"/>
              </a:ext>
            </a:extLst>
          </p:cNvPr>
          <p:cNvSpPr>
            <a:spLocks noGrp="1"/>
          </p:cNvSpPr>
          <p:nvPr>
            <p:ph type="title"/>
          </p:nvPr>
        </p:nvSpPr>
        <p:spPr/>
        <p:txBody>
          <a:bodyPr/>
          <a:lstStyle/>
          <a:p>
            <a:r>
              <a:rPr lang="en-US" dirty="0"/>
              <a:t>CIT/ Co-Responder Framework</a:t>
            </a:r>
          </a:p>
        </p:txBody>
      </p:sp>
      <p:sp>
        <p:nvSpPr>
          <p:cNvPr id="15" name="Content Placeholder 14">
            <a:extLst>
              <a:ext uri="{FF2B5EF4-FFF2-40B4-BE49-F238E27FC236}">
                <a16:creationId xmlns:a16="http://schemas.microsoft.com/office/drawing/2014/main" id="{E877CF9D-DBF7-2891-2F01-2033E484E52B}"/>
              </a:ext>
            </a:extLst>
          </p:cNvPr>
          <p:cNvSpPr>
            <a:spLocks noGrp="1"/>
          </p:cNvSpPr>
          <p:nvPr>
            <p:ph idx="1"/>
          </p:nvPr>
        </p:nvSpPr>
        <p:spPr>
          <a:xfrm>
            <a:off x="838200" y="2982907"/>
            <a:ext cx="9681839" cy="3269225"/>
          </a:xfrm>
        </p:spPr>
        <p:txBody>
          <a:bodyPr numCol="2"/>
          <a:lstStyle/>
          <a:p>
            <a:r>
              <a:rPr lang="en-US" dirty="0"/>
              <a:t>CIT provides training on understanding mental illness,     de-escalation techniques,        crisis intervention skills and collaboration with mental health professionals</a:t>
            </a:r>
          </a:p>
          <a:p>
            <a:endParaRPr lang="en-US" dirty="0"/>
          </a:p>
          <a:p>
            <a:endParaRPr lang="en-US" dirty="0"/>
          </a:p>
          <a:p>
            <a:endParaRPr lang="en-US" dirty="0"/>
          </a:p>
          <a:p>
            <a:r>
              <a:rPr lang="en-US" dirty="0"/>
              <a:t>The goals of the framework are:</a:t>
            </a:r>
          </a:p>
          <a:p>
            <a:pPr lvl="1"/>
            <a:r>
              <a:rPr lang="en-US" dirty="0"/>
              <a:t>Safety for individuals and officers</a:t>
            </a:r>
          </a:p>
          <a:p>
            <a:pPr lvl="1"/>
            <a:r>
              <a:rPr lang="en-US" dirty="0"/>
              <a:t>Enhanced ability to recognize mental health distress</a:t>
            </a:r>
          </a:p>
          <a:p>
            <a:pPr lvl="1"/>
            <a:r>
              <a:rPr lang="en-US" dirty="0"/>
              <a:t>Reduction in mental health stigma</a:t>
            </a:r>
          </a:p>
          <a:p>
            <a:pPr lvl="1"/>
            <a:r>
              <a:rPr lang="en-US" dirty="0"/>
              <a:t>Reduction in arrests</a:t>
            </a:r>
          </a:p>
          <a:p>
            <a:pPr lvl="1"/>
            <a:r>
              <a:rPr lang="en-US" dirty="0"/>
              <a:t>Promote better outcomes for individuals in distress</a:t>
            </a:r>
          </a:p>
          <a:p>
            <a:endParaRPr lang="en-US" dirty="0"/>
          </a:p>
        </p:txBody>
      </p:sp>
    </p:spTree>
    <p:extLst>
      <p:ext uri="{BB962C8B-B14F-4D97-AF65-F5344CB8AC3E}">
        <p14:creationId xmlns:p14="http://schemas.microsoft.com/office/powerpoint/2010/main" val="285994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2BCBFB8-B435-05CA-21E8-FD564C7FCA11}"/>
              </a:ext>
            </a:extLst>
          </p:cNvPr>
          <p:cNvSpPr>
            <a:spLocks noGrp="1"/>
          </p:cNvSpPr>
          <p:nvPr>
            <p:ph type="title"/>
          </p:nvPr>
        </p:nvSpPr>
        <p:spPr/>
        <p:txBody>
          <a:bodyPr/>
          <a:lstStyle/>
          <a:p>
            <a:r>
              <a:rPr lang="en-US" sz="4000" dirty="0"/>
              <a:t>When to Request the Co-Responder Team?</a:t>
            </a:r>
          </a:p>
        </p:txBody>
      </p:sp>
      <p:sp>
        <p:nvSpPr>
          <p:cNvPr id="15" name="Content Placeholder 14">
            <a:extLst>
              <a:ext uri="{FF2B5EF4-FFF2-40B4-BE49-F238E27FC236}">
                <a16:creationId xmlns:a16="http://schemas.microsoft.com/office/drawing/2014/main" id="{E877CF9D-DBF7-2891-2F01-2033E484E52B}"/>
              </a:ext>
            </a:extLst>
          </p:cNvPr>
          <p:cNvSpPr>
            <a:spLocks noGrp="1"/>
          </p:cNvSpPr>
          <p:nvPr>
            <p:ph idx="1"/>
          </p:nvPr>
        </p:nvSpPr>
        <p:spPr>
          <a:xfrm>
            <a:off x="838200" y="2849742"/>
            <a:ext cx="10515600" cy="3269225"/>
          </a:xfrm>
        </p:spPr>
        <p:txBody>
          <a:bodyPr/>
          <a:lstStyle/>
          <a:p>
            <a:r>
              <a:rPr lang="en-US" dirty="0">
                <a:ea typeface="Aptos" panose="020B0004020202020204" pitchFamily="34" charset="0"/>
              </a:rPr>
              <a:t>These decisions will ultimately be made by the (OIC)Officer in Charge. However, some common situations may include:</a:t>
            </a:r>
          </a:p>
          <a:p>
            <a:pPr lvl="1"/>
            <a:r>
              <a:rPr lang="en-US" dirty="0"/>
              <a:t>Mental health or substance use related distress</a:t>
            </a:r>
          </a:p>
          <a:p>
            <a:pPr lvl="1"/>
            <a:r>
              <a:rPr lang="en-US" dirty="0"/>
              <a:t>Assessment and safety planning around suicidality</a:t>
            </a:r>
          </a:p>
          <a:p>
            <a:pPr lvl="1"/>
            <a:r>
              <a:rPr lang="en-US" dirty="0"/>
              <a:t>Emotional support needed following distressing event/crime</a:t>
            </a:r>
          </a:p>
          <a:p>
            <a:pPr lvl="1"/>
            <a:r>
              <a:rPr lang="en-US" dirty="0"/>
              <a:t>Extra support on scene</a:t>
            </a:r>
          </a:p>
          <a:p>
            <a:pPr lvl="1"/>
            <a:r>
              <a:rPr lang="en-US" dirty="0"/>
              <a:t>Panic attacks or overwhelming emotions</a:t>
            </a:r>
          </a:p>
          <a:p>
            <a:pPr lvl="1"/>
            <a:r>
              <a:rPr lang="en-US" dirty="0"/>
              <a:t>Urgent connection to food, housing, or treatment resources</a:t>
            </a:r>
          </a:p>
          <a:p>
            <a:pPr lvl="1"/>
            <a:r>
              <a:rPr lang="en-US" dirty="0"/>
              <a:t>Voluntary transport for mental health hospitalization</a:t>
            </a:r>
          </a:p>
        </p:txBody>
      </p:sp>
    </p:spTree>
    <p:extLst>
      <p:ext uri="{BB962C8B-B14F-4D97-AF65-F5344CB8AC3E}">
        <p14:creationId xmlns:p14="http://schemas.microsoft.com/office/powerpoint/2010/main" val="1784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2BCBFB8-B435-05CA-21E8-FD564C7FCA11}"/>
              </a:ext>
            </a:extLst>
          </p:cNvPr>
          <p:cNvSpPr>
            <a:spLocks noGrp="1"/>
          </p:cNvSpPr>
          <p:nvPr>
            <p:ph type="title"/>
          </p:nvPr>
        </p:nvSpPr>
        <p:spPr/>
        <p:txBody>
          <a:bodyPr/>
          <a:lstStyle/>
          <a:p>
            <a:r>
              <a:rPr lang="en-US" dirty="0"/>
              <a:t>What will the Co-Responder Team Do?</a:t>
            </a:r>
          </a:p>
        </p:txBody>
      </p:sp>
      <p:sp>
        <p:nvSpPr>
          <p:cNvPr id="15" name="Content Placeholder 14">
            <a:extLst>
              <a:ext uri="{FF2B5EF4-FFF2-40B4-BE49-F238E27FC236}">
                <a16:creationId xmlns:a16="http://schemas.microsoft.com/office/drawing/2014/main" id="{E877CF9D-DBF7-2891-2F01-2033E484E52B}"/>
              </a:ext>
            </a:extLst>
          </p:cNvPr>
          <p:cNvSpPr>
            <a:spLocks noGrp="1"/>
          </p:cNvSpPr>
          <p:nvPr>
            <p:ph idx="1"/>
          </p:nvPr>
        </p:nvSpPr>
        <p:spPr/>
        <p:txBody>
          <a:bodyPr/>
          <a:lstStyle/>
          <a:p>
            <a:r>
              <a:rPr lang="en-US" dirty="0">
                <a:ea typeface="Aptos" panose="020B0004020202020204" pitchFamily="34" charset="0"/>
              </a:rPr>
              <a:t>Be visible and make connections on campus with students, staff and faculty</a:t>
            </a:r>
          </a:p>
          <a:p>
            <a:r>
              <a:rPr lang="en-US" dirty="0">
                <a:ea typeface="Aptos" panose="020B0004020202020204" pitchFamily="34" charset="0"/>
              </a:rPr>
              <a:t>Provide assessment, de-escalation, resources and other support on scene when needed or requested. </a:t>
            </a:r>
          </a:p>
          <a:p>
            <a:r>
              <a:rPr lang="en-US" dirty="0"/>
              <a:t>With the individual’s consent the Co-Responder will check in via call </a:t>
            </a:r>
            <a:r>
              <a:rPr lang="en-US"/>
              <a:t>or email  and follow-up </a:t>
            </a:r>
            <a:r>
              <a:rPr lang="en-US" dirty="0"/>
              <a:t>to further support connection to ongoing resources</a:t>
            </a:r>
          </a:p>
        </p:txBody>
      </p:sp>
    </p:spTree>
    <p:extLst>
      <p:ext uri="{BB962C8B-B14F-4D97-AF65-F5344CB8AC3E}">
        <p14:creationId xmlns:p14="http://schemas.microsoft.com/office/powerpoint/2010/main" val="123050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2BCBFB8-B435-05CA-21E8-FD564C7FCA11}"/>
              </a:ext>
            </a:extLst>
          </p:cNvPr>
          <p:cNvSpPr>
            <a:spLocks noGrp="1"/>
          </p:cNvSpPr>
          <p:nvPr>
            <p:ph type="title"/>
          </p:nvPr>
        </p:nvSpPr>
        <p:spPr/>
        <p:txBody>
          <a:bodyPr/>
          <a:lstStyle/>
          <a:p>
            <a:r>
              <a:rPr lang="en-US" dirty="0"/>
              <a:t>Intended Program Impact</a:t>
            </a:r>
          </a:p>
        </p:txBody>
      </p:sp>
      <p:sp>
        <p:nvSpPr>
          <p:cNvPr id="15" name="Content Placeholder 14">
            <a:extLst>
              <a:ext uri="{FF2B5EF4-FFF2-40B4-BE49-F238E27FC236}">
                <a16:creationId xmlns:a16="http://schemas.microsoft.com/office/drawing/2014/main" id="{E877CF9D-DBF7-2891-2F01-2033E484E52B}"/>
              </a:ext>
            </a:extLst>
          </p:cNvPr>
          <p:cNvSpPr>
            <a:spLocks noGrp="1"/>
          </p:cNvSpPr>
          <p:nvPr>
            <p:ph idx="1"/>
          </p:nvPr>
        </p:nvSpPr>
        <p:spPr/>
        <p:txBody>
          <a:bodyPr/>
          <a:lstStyle/>
          <a:p>
            <a:r>
              <a:rPr lang="en-US" dirty="0">
                <a:ea typeface="Aptos" panose="020B0004020202020204" pitchFamily="34" charset="0"/>
              </a:rPr>
              <a:t>Appropriately match the mental health and law enforcement response to the needs of the distressed individual.</a:t>
            </a:r>
          </a:p>
          <a:p>
            <a:r>
              <a:rPr lang="en-US" dirty="0"/>
              <a:t>Improve quality of life and long-term well-being by reducing exposure to the criminal justice system and connecting individuals with appropriate services.</a:t>
            </a:r>
          </a:p>
          <a:p>
            <a:r>
              <a:rPr lang="en-US" dirty="0"/>
              <a:t>Equip first responders with the tools they need to handle mental health situations effectively, supporting safe and compassionate interactions.</a:t>
            </a:r>
          </a:p>
        </p:txBody>
      </p:sp>
    </p:spTree>
    <p:extLst>
      <p:ext uri="{BB962C8B-B14F-4D97-AF65-F5344CB8AC3E}">
        <p14:creationId xmlns:p14="http://schemas.microsoft.com/office/powerpoint/2010/main" val="64177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35207-703C-1AB2-337F-811CC51FC52A}"/>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6600" dirty="0">
                <a:solidFill>
                  <a:schemeClr val="tx1"/>
                </a:solidFill>
                <a:latin typeface="Trade Gothic Next Cond" panose="020F0502020204030204" pitchFamily="34" charset="0"/>
              </a:rPr>
              <a:t>Meet CSU’s New </a:t>
            </a:r>
            <a:br>
              <a:rPr lang="en-US" sz="6600" dirty="0">
                <a:solidFill>
                  <a:schemeClr val="tx1"/>
                </a:solidFill>
                <a:latin typeface="Trade Gothic Next Cond" panose="020F0502020204030204" pitchFamily="34" charset="0"/>
              </a:rPr>
            </a:br>
            <a:r>
              <a:rPr lang="en-US" sz="6600" dirty="0">
                <a:solidFill>
                  <a:schemeClr val="tx1"/>
                </a:solidFill>
                <a:latin typeface="Trade Gothic Next Cond" panose="020F0502020204030204" pitchFamily="34" charset="0"/>
              </a:rPr>
              <a:t>  Co-Responder</a:t>
            </a:r>
          </a:p>
        </p:txBody>
      </p:sp>
      <p:sp>
        <p:nvSpPr>
          <p:cNvPr id="3" name="Content Placeholder 2">
            <a:extLst>
              <a:ext uri="{FF2B5EF4-FFF2-40B4-BE49-F238E27FC236}">
                <a16:creationId xmlns:a16="http://schemas.microsoft.com/office/drawing/2014/main" id="{D629D87E-940A-0505-C1FC-020D67523B5F}"/>
              </a:ext>
            </a:extLst>
          </p:cNvPr>
          <p:cNvSpPr>
            <a:spLocks noGrp="1"/>
          </p:cNvSpPr>
          <p:nvPr>
            <p:ph idx="1"/>
          </p:nvPr>
        </p:nvSpPr>
        <p:spPr>
          <a:xfrm>
            <a:off x="5297760" y="4636008"/>
            <a:ext cx="6251111" cy="1572768"/>
          </a:xfrm>
        </p:spPr>
        <p:txBody>
          <a:bodyPr vert="horz" lIns="91440" tIns="45720" rIns="91440" bIns="45720" rtlCol="0">
            <a:normAutofit/>
          </a:bodyPr>
          <a:lstStyle/>
          <a:p>
            <a:pPr marL="0" indent="0">
              <a:spcBef>
                <a:spcPct val="0"/>
              </a:spcBef>
              <a:buNone/>
            </a:pPr>
            <a:r>
              <a:rPr lang="en-US" sz="3200" dirty="0">
                <a:solidFill>
                  <a:schemeClr val="tx1"/>
                </a:solidFill>
                <a:latin typeface="Trade Gothic Next Cond" panose="020F0502020204030204" pitchFamily="34" charset="0"/>
                <a:ea typeface="+mj-ea"/>
                <a:cs typeface="+mj-cs"/>
              </a:rPr>
              <a:t>Essence Bates, BA, MSW, SWA</a:t>
            </a:r>
          </a:p>
        </p:txBody>
      </p:sp>
      <p:pic>
        <p:nvPicPr>
          <p:cNvPr id="4" name="Picture 3">
            <a:extLst>
              <a:ext uri="{FF2B5EF4-FFF2-40B4-BE49-F238E27FC236}">
                <a16:creationId xmlns:a16="http://schemas.microsoft.com/office/drawing/2014/main" id="{DA6DB43C-7543-8AF1-0E0C-69EDE94350CB}"/>
              </a:ext>
            </a:extLst>
          </p:cNvPr>
          <p:cNvPicPr>
            <a:picLocks noChangeAspect="1"/>
          </p:cNvPicPr>
          <p:nvPr/>
        </p:nvPicPr>
        <p:blipFill rotWithShape="1">
          <a:blip r:embed="rId2"/>
          <a:srcRect l="157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9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59639D630EFF4C92902990A11A92AC" ma:contentTypeVersion="5" ma:contentTypeDescription="Create a new document." ma:contentTypeScope="" ma:versionID="ea3747f62a975b28bdf15f014374e6bb">
  <xsd:schema xmlns:xsd="http://www.w3.org/2001/XMLSchema" xmlns:xs="http://www.w3.org/2001/XMLSchema" xmlns:p="http://schemas.microsoft.com/office/2006/metadata/properties" xmlns:ns3="8c2906ed-b3d0-45d9-afe0-d53d5c0cff9c" targetNamespace="http://schemas.microsoft.com/office/2006/metadata/properties" ma:root="true" ma:fieldsID="5724058b7d3657723d0351b9f7e342d0" ns3:_="">
    <xsd:import namespace="8c2906ed-b3d0-45d9-afe0-d53d5c0cff9c"/>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2906ed-b3d0-45d9-afe0-d53d5c0cff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c2906ed-b3d0-45d9-afe0-d53d5c0cff9c" xsi:nil="true"/>
  </documentManagement>
</p:properties>
</file>

<file path=customXml/itemProps1.xml><?xml version="1.0" encoding="utf-8"?>
<ds:datastoreItem xmlns:ds="http://schemas.openxmlformats.org/officeDocument/2006/customXml" ds:itemID="{D7F27296-A3BB-4EF5-AB9B-C88CFC983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2906ed-b3d0-45d9-afe0-d53d5c0cf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6A83C0-5C2A-4020-8470-A01969D65BB0}">
  <ds:schemaRefs>
    <ds:schemaRef ds:uri="http://schemas.microsoft.com/sharepoint/v3/contenttype/forms"/>
  </ds:schemaRefs>
</ds:datastoreItem>
</file>

<file path=customXml/itemProps3.xml><?xml version="1.0" encoding="utf-8"?>
<ds:datastoreItem xmlns:ds="http://schemas.openxmlformats.org/officeDocument/2006/customXml" ds:itemID="{9D5364C1-8C4E-476A-A2CE-A5050A149E1C}">
  <ds:schemaRefs>
    <ds:schemaRef ds:uri="http://www.w3.org/XML/1998/namespace"/>
    <ds:schemaRef ds:uri="http://schemas.microsoft.com/office/2006/metadata/properties"/>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8c2906ed-b3d0-45d9-afe0-d53d5c0cff9c"/>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163</TotalTime>
  <Words>485</Words>
  <Application>Microsoft Office PowerPoint</Application>
  <PresentationFormat>Widescreen</PresentationFormat>
  <Paragraphs>41</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Trade Gothic Next Cond</vt:lpstr>
      <vt:lpstr>Trade Gothic Next Heavy</vt:lpstr>
      <vt:lpstr>Office Theme</vt:lpstr>
      <vt:lpstr>Co-Responder Team</vt:lpstr>
      <vt:lpstr>Introduction</vt:lpstr>
      <vt:lpstr>What is a Co-Responder?</vt:lpstr>
      <vt:lpstr>What is a Co-Responder Team?</vt:lpstr>
      <vt:lpstr>CIT/ Co-Responder Framework</vt:lpstr>
      <vt:lpstr>When to Request the Co-Responder Team?</vt:lpstr>
      <vt:lpstr>What will the Co-Responder Team Do?</vt:lpstr>
      <vt:lpstr>Intended Program Impact</vt:lpstr>
      <vt:lpstr>Meet CSU’s New    Co-Responder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Co-Responder Program</dc:title>
  <dc:creator>Terry L Walker</dc:creator>
  <cp:lastModifiedBy>Essence R Bates</cp:lastModifiedBy>
  <cp:revision>40</cp:revision>
  <dcterms:created xsi:type="dcterms:W3CDTF">2024-06-28T13:19:08Z</dcterms:created>
  <dcterms:modified xsi:type="dcterms:W3CDTF">2025-02-07T15:38:28Z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0x010100F159639D630EFF4C92902990A11A92AC</vt:lpwstr>
  </property>
</Properties>
</file>