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3" r:id="rId12"/>
    <p:sldId id="266" r:id="rId13"/>
    <p:sldId id="287" r:id="rId14"/>
    <p:sldId id="288" r:id="rId15"/>
    <p:sldId id="289" r:id="rId16"/>
    <p:sldId id="290" r:id="rId17"/>
    <p:sldId id="284" r:id="rId18"/>
    <p:sldId id="285" r:id="rId19"/>
    <p:sldId id="286" r:id="rId20"/>
    <p:sldId id="267" r:id="rId21"/>
    <p:sldId id="291" r:id="rId22"/>
    <p:sldId id="292" r:id="rId23"/>
    <p:sldId id="293" r:id="rId24"/>
    <p:sldId id="29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7E652-E7CA-482E-BBF5-4A92C1BEFF27}" v="4" dt="2026-09-30T14:06:06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ffrey A. Dell J Dell" userId="d75d96d7-c81a-497e-ba91-f63a167b4d7e" providerId="ADAL" clId="{529263AA-EDEB-4F1C-B94C-EE727D42865B}"/>
    <pc:docChg chg="custSel addSld modSld">
      <pc:chgData name="Jeffrey A. Dell J Dell" userId="d75d96d7-c81a-497e-ba91-f63a167b4d7e" providerId="ADAL" clId="{529263AA-EDEB-4F1C-B94C-EE727D42865B}" dt="2026-10-01T13:55:21.699" v="3820" actId="1076"/>
      <pc:docMkLst>
        <pc:docMk/>
      </pc:docMkLst>
      <pc:sldChg chg="modSp mod">
        <pc:chgData name="Jeffrey A. Dell J Dell" userId="d75d96d7-c81a-497e-ba91-f63a167b4d7e" providerId="ADAL" clId="{529263AA-EDEB-4F1C-B94C-EE727D42865B}" dt="2026-10-01T13:34:38.691" v="3768" actId="1035"/>
        <pc:sldMkLst>
          <pc:docMk/>
          <pc:sldMk cId="2772566179" sldId="257"/>
        </pc:sldMkLst>
        <pc:spChg chg="mod">
          <ac:chgData name="Jeffrey A. Dell J Dell" userId="d75d96d7-c81a-497e-ba91-f63a167b4d7e" providerId="ADAL" clId="{529263AA-EDEB-4F1C-B94C-EE727D42865B}" dt="2026-10-01T13:34:38.691" v="3768" actId="1035"/>
          <ac:spMkLst>
            <pc:docMk/>
            <pc:sldMk cId="2772566179" sldId="257"/>
            <ac:spMk id="3" creationId="{CDC2CDBA-2DEB-D033-1863-C54747BF9CE6}"/>
          </ac:spMkLst>
        </pc:spChg>
      </pc:sldChg>
      <pc:sldChg chg="modSp mod">
        <pc:chgData name="Jeffrey A. Dell J Dell" userId="d75d96d7-c81a-497e-ba91-f63a167b4d7e" providerId="ADAL" clId="{529263AA-EDEB-4F1C-B94C-EE727D42865B}" dt="2026-09-30T14:03:06.002" v="3744" actId="6549"/>
        <pc:sldMkLst>
          <pc:docMk/>
          <pc:sldMk cId="560830492" sldId="267"/>
        </pc:sldMkLst>
        <pc:spChg chg="mod">
          <ac:chgData name="Jeffrey A. Dell J Dell" userId="d75d96d7-c81a-497e-ba91-f63a167b4d7e" providerId="ADAL" clId="{529263AA-EDEB-4F1C-B94C-EE727D42865B}" dt="2026-09-30T14:03:06.002" v="3744" actId="6549"/>
          <ac:spMkLst>
            <pc:docMk/>
            <pc:sldMk cId="560830492" sldId="267"/>
            <ac:spMk id="3" creationId="{8E62FC1F-BD3B-C728-9E74-FEC58E163500}"/>
          </ac:spMkLst>
        </pc:spChg>
      </pc:sldChg>
      <pc:sldChg chg="modSp mod">
        <pc:chgData name="Jeffrey A. Dell J Dell" userId="d75d96d7-c81a-497e-ba91-f63a167b4d7e" providerId="ADAL" clId="{529263AA-EDEB-4F1C-B94C-EE727D42865B}" dt="2026-10-01T13:55:21.699" v="3820" actId="1076"/>
        <pc:sldMkLst>
          <pc:docMk/>
          <pc:sldMk cId="0" sldId="283"/>
        </pc:sldMkLst>
        <pc:picChg chg="mod">
          <ac:chgData name="Jeffrey A. Dell J Dell" userId="d75d96d7-c81a-497e-ba91-f63a167b4d7e" providerId="ADAL" clId="{529263AA-EDEB-4F1C-B94C-EE727D42865B}" dt="2026-10-01T13:55:21.699" v="3820" actId="1076"/>
          <ac:picMkLst>
            <pc:docMk/>
            <pc:sldMk cId="0" sldId="283"/>
            <ac:picMk id="7" creationId="{00000000-0000-0000-0000-000000000000}"/>
          </ac:picMkLst>
        </pc:picChg>
        <pc:picChg chg="mod">
          <ac:chgData name="Jeffrey A. Dell J Dell" userId="d75d96d7-c81a-497e-ba91-f63a167b4d7e" providerId="ADAL" clId="{529263AA-EDEB-4F1C-B94C-EE727D42865B}" dt="2026-10-01T13:55:17.845" v="3818" actId="14100"/>
          <ac:picMkLst>
            <pc:docMk/>
            <pc:sldMk cId="0" sldId="283"/>
            <ac:picMk id="8" creationId="{00000000-0000-0000-0000-000000000000}"/>
          </ac:picMkLst>
        </pc:picChg>
      </pc:sldChg>
      <pc:sldChg chg="modSp mod">
        <pc:chgData name="Jeffrey A. Dell J Dell" userId="d75d96d7-c81a-497e-ba91-f63a167b4d7e" providerId="ADAL" clId="{529263AA-EDEB-4F1C-B94C-EE727D42865B}" dt="2026-09-30T14:06:22.978" v="3747" actId="20577"/>
        <pc:sldMkLst>
          <pc:docMk/>
          <pc:sldMk cId="2208734676" sldId="287"/>
        </pc:sldMkLst>
        <pc:spChg chg="mod">
          <ac:chgData name="Jeffrey A. Dell J Dell" userId="d75d96d7-c81a-497e-ba91-f63a167b4d7e" providerId="ADAL" clId="{529263AA-EDEB-4F1C-B94C-EE727D42865B}" dt="2026-09-30T14:06:22.978" v="3747" actId="20577"/>
          <ac:spMkLst>
            <pc:docMk/>
            <pc:sldMk cId="2208734676" sldId="287"/>
            <ac:spMk id="3" creationId="{59CCDFE1-80FA-A57F-C037-2D407C619704}"/>
          </ac:spMkLst>
        </pc:spChg>
      </pc:sldChg>
      <pc:sldChg chg="modSp mod">
        <pc:chgData name="Jeffrey A. Dell J Dell" userId="d75d96d7-c81a-497e-ba91-f63a167b4d7e" providerId="ADAL" clId="{529263AA-EDEB-4F1C-B94C-EE727D42865B}" dt="2026-10-01T13:40:58.501" v="3814" actId="20577"/>
        <pc:sldMkLst>
          <pc:docMk/>
          <pc:sldMk cId="2787504219" sldId="289"/>
        </pc:sldMkLst>
        <pc:spChg chg="mod">
          <ac:chgData name="Jeffrey A. Dell J Dell" userId="d75d96d7-c81a-497e-ba91-f63a167b4d7e" providerId="ADAL" clId="{529263AA-EDEB-4F1C-B94C-EE727D42865B}" dt="2026-10-01T13:40:58.501" v="3814" actId="20577"/>
          <ac:spMkLst>
            <pc:docMk/>
            <pc:sldMk cId="2787504219" sldId="289"/>
            <ac:spMk id="3" creationId="{B761399D-B574-4728-7948-9B97D308B541}"/>
          </ac:spMkLst>
        </pc:spChg>
      </pc:sldChg>
      <pc:sldChg chg="modSp new mod">
        <pc:chgData name="Jeffrey A. Dell J Dell" userId="d75d96d7-c81a-497e-ba91-f63a167b4d7e" providerId="ADAL" clId="{529263AA-EDEB-4F1C-B94C-EE727D42865B}" dt="2026-09-30T13:40:33.225" v="3714" actId="1036"/>
        <pc:sldMkLst>
          <pc:docMk/>
          <pc:sldMk cId="1832629091" sldId="294"/>
        </pc:sldMkLst>
        <pc:spChg chg="mod">
          <ac:chgData name="Jeffrey A. Dell J Dell" userId="d75d96d7-c81a-497e-ba91-f63a167b4d7e" providerId="ADAL" clId="{529263AA-EDEB-4F1C-B94C-EE727D42865B}" dt="2026-09-30T13:24:11.475" v="3632" actId="20577"/>
          <ac:spMkLst>
            <pc:docMk/>
            <pc:sldMk cId="1832629091" sldId="294"/>
            <ac:spMk id="2" creationId="{8A1BA678-4239-95AC-52C5-8F86381DFF2C}"/>
          </ac:spMkLst>
        </pc:spChg>
        <pc:spChg chg="mod">
          <ac:chgData name="Jeffrey A. Dell J Dell" userId="d75d96d7-c81a-497e-ba91-f63a167b4d7e" providerId="ADAL" clId="{529263AA-EDEB-4F1C-B94C-EE727D42865B}" dt="2026-09-30T13:40:33.225" v="3714" actId="1036"/>
          <ac:spMkLst>
            <pc:docMk/>
            <pc:sldMk cId="1832629091" sldId="294"/>
            <ac:spMk id="3" creationId="{7C4C0B0A-1A3B-446A-BD8E-9512BF5E164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496A7-F545-4E77-958D-1AD03462DCF1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5AE4D-D7B3-4401-8F5C-1B572BDAAA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93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01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9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064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47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40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74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42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6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51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626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9BE647-E374-4CF6-8770-B02D02F61D9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49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7778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173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509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1936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522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9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11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0845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44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220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93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2453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85AE4D-D7B3-4401-8F5C-1B572BDAAAA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7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57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07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489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6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577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64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59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62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0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4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53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3656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35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786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269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805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0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FBA9936-CB28-44A0-B997-3914E01C24D9}" type="datetimeFigureOut">
              <a:rPr lang="en-US" smtClean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8F7C0-FC79-4973-B996-ED53B88105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051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2.safelinks.protection.outlook.com/?url=https%3A%2F%2Fapp.accessibility.toptal.tech%2Fauth%2Fsignin&amp;data=05%7C02%7Cj.dell%40csuohio.edu%7C9959dc2a7e3b4b45e95008dea9ee6d2b%7Cd7f3e79a943d4aceaeab209030807508%7C0%7C0%7C639135038658054475%7CUnknown%7CTWFpbGZsb3d8eyJFbXB0eU1hcGkiOnRydWUsIlYiOiIwLjAuMDAwMCIsIlAiOiJXaW4zMiIsIkFOIjoiTWFpbCIsIldUIjoyfQ%3D%3D%7C0%7C%7C%7C&amp;sdata=4z9MP8tfftzNu6HRqPPfkCXLVbNkoiEdqYgZd8RIy8U%3D&amp;reserved=0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ction508.gov/create/alternative-text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ovatechset.com/blog/effective-alt-text-for-stem-publish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5AA5-6EE6-00FE-CA7C-CD62C00B17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Accessible PDF’s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DCC178-DACC-0850-413E-CED6D79115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Jeffrey Dell</a:t>
            </a:r>
            <a:br>
              <a:rPr lang="en-US" dirty="0"/>
            </a:br>
            <a:r>
              <a:rPr lang="en-US" dirty="0"/>
              <a:t>Assistant Director AT and Access</a:t>
            </a:r>
          </a:p>
          <a:p>
            <a:r>
              <a:rPr lang="en-US" dirty="0"/>
              <a:t>Bill Milhoan</a:t>
            </a:r>
            <a:br>
              <a:rPr lang="en-US" dirty="0"/>
            </a:br>
            <a:r>
              <a:rPr lang="en-US" dirty="0"/>
              <a:t>Alternative Media Specialist</a:t>
            </a:r>
          </a:p>
        </p:txBody>
      </p:sp>
    </p:spTree>
    <p:extLst>
      <p:ext uri="{BB962C8B-B14F-4D97-AF65-F5344CB8AC3E}">
        <p14:creationId xmlns:p14="http://schemas.microsoft.com/office/powerpoint/2010/main" val="23405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0E9E7-5691-EFEF-A0E4-B7122606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Will Be Discussing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2CDBA-2DEB-D033-1863-C54747BF9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61385"/>
            <a:ext cx="8946541" cy="4195481"/>
          </a:xfrm>
        </p:spPr>
        <p:txBody>
          <a:bodyPr/>
          <a:lstStyle/>
          <a:p>
            <a:r>
              <a:rPr lang="en-US" dirty="0"/>
              <a:t>PDFs are not easy and sure not fun</a:t>
            </a:r>
          </a:p>
          <a:p>
            <a:r>
              <a:rPr lang="en-US" dirty="0"/>
              <a:t>Benefits of accessible PDFs</a:t>
            </a:r>
          </a:p>
          <a:p>
            <a:r>
              <a:rPr lang="en-US" dirty="0"/>
              <a:t>What is in an accessible PDF</a:t>
            </a:r>
          </a:p>
          <a:p>
            <a:r>
              <a:rPr lang="en-US" dirty="0"/>
              <a:t>Basic checks for PDF accessibility</a:t>
            </a:r>
          </a:p>
          <a:p>
            <a:r>
              <a:rPr lang="en-US" dirty="0" err="1"/>
              <a:t>Toptal</a:t>
            </a:r>
            <a:r>
              <a:rPr lang="en-US" dirty="0"/>
              <a:t> Accessibility Portal</a:t>
            </a:r>
          </a:p>
          <a:p>
            <a:r>
              <a:rPr lang="en-US" dirty="0"/>
              <a:t>How to create accessible PDFs</a:t>
            </a:r>
          </a:p>
          <a:p>
            <a:r>
              <a:rPr lang="en-US" dirty="0"/>
              <a:t>Demonstrating PDF accessibility in Adobe Acrobat</a:t>
            </a:r>
          </a:p>
        </p:txBody>
      </p:sp>
    </p:spTree>
    <p:extLst>
      <p:ext uri="{BB962C8B-B14F-4D97-AF65-F5344CB8AC3E}">
        <p14:creationId xmlns:p14="http://schemas.microsoft.com/office/powerpoint/2010/main" val="2772566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A471E-E6FD-21A0-57FC-2964AC97D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PDFs are Not Easy and Sure Not Fun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DD010-6D17-2988-FCB7-27B31D3DF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have an accessible Word or PPT, it is not necessary to convert to PDF</a:t>
            </a:r>
          </a:p>
          <a:p>
            <a:r>
              <a:rPr lang="en-US" dirty="0"/>
              <a:t>Image PDF documents can be quick and easy, but creating accessible versions is time consuming and difficult</a:t>
            </a:r>
          </a:p>
          <a:p>
            <a:r>
              <a:rPr lang="en-US" dirty="0"/>
              <a:t>Find accessible versions where possible</a:t>
            </a:r>
          </a:p>
          <a:p>
            <a:r>
              <a:rPr lang="en-US" dirty="0"/>
              <a:t>Don’t use PDF’s if there is a choice</a:t>
            </a:r>
          </a:p>
        </p:txBody>
      </p:sp>
    </p:spTree>
    <p:extLst>
      <p:ext uri="{BB962C8B-B14F-4D97-AF65-F5344CB8AC3E}">
        <p14:creationId xmlns:p14="http://schemas.microsoft.com/office/powerpoint/2010/main" val="4045295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72CE7-199D-13F6-C59F-DD9E5A4DE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 to PDFs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02688-754F-45D3-6838-C2198F647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W" dirty="0"/>
              <a:t>It is far easier to remediate documents using programs like Word or PowerPoint than to create an Accessible PDF</a:t>
            </a:r>
            <a:endParaRPr lang="en-US" dirty="0"/>
          </a:p>
          <a:p>
            <a:r>
              <a:rPr lang="en-ZW" dirty="0"/>
              <a:t>May want to recognize the text and save and edit in Word</a:t>
            </a:r>
            <a:endParaRPr lang="en-US" dirty="0"/>
          </a:p>
          <a:p>
            <a:r>
              <a:rPr lang="en-ZW" dirty="0"/>
              <a:t>You can Save As in Office applications as an accessible PDF if document contains accessible elements.</a:t>
            </a:r>
            <a:endParaRPr lang="en-US" dirty="0"/>
          </a:p>
          <a:p>
            <a:r>
              <a:rPr lang="en-ZW" dirty="0"/>
              <a:t>Can copy over the article content into a Blackboard page to create an accessible version.</a:t>
            </a:r>
            <a:endParaRPr lang="en-US" dirty="0"/>
          </a:p>
          <a:p>
            <a:r>
              <a:rPr lang="en-ZW" dirty="0"/>
              <a:t>Can sometimes find more accessible HTML versions of articles in Research Databases</a:t>
            </a:r>
            <a:endParaRPr lang="en-US" dirty="0"/>
          </a:p>
          <a:p>
            <a:r>
              <a:rPr lang="en-ZW" dirty="0"/>
              <a:t>Accessibility of information like Math equations are far more accessible in Word or PowerPoint than 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42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448A7-09E9-DA15-C7EA-D3D2DA968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Accessible PDFs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5531A-FFC1-0FDB-4E17-B2BB40F9D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documents can be scaled to match size of display and text can be reflowed to make reading easier for the user</a:t>
            </a:r>
          </a:p>
          <a:p>
            <a:r>
              <a:rPr lang="en-US" dirty="0"/>
              <a:t>Easier to extract text and images to copy into notes and other documents</a:t>
            </a:r>
          </a:p>
          <a:p>
            <a:r>
              <a:rPr lang="en-US" dirty="0"/>
              <a:t>Images are correctly identified for the application displaying the PDF that makes it easier to resize the images and present accurate information to the user</a:t>
            </a:r>
          </a:p>
          <a:p>
            <a:r>
              <a:rPr lang="en-US" dirty="0"/>
              <a:t>PDFs are a very popular format that can be displayed on many devices and provide the same view as the print version</a:t>
            </a:r>
          </a:p>
        </p:txBody>
      </p:sp>
    </p:spTree>
    <p:extLst>
      <p:ext uri="{BB962C8B-B14F-4D97-AF65-F5344CB8AC3E}">
        <p14:creationId xmlns:p14="http://schemas.microsoft.com/office/powerpoint/2010/main" val="2571960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CC1C-704E-502B-F122-4A6B19314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Accessibility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AF531-41BB-1DB7-23F9-7090675A3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Underlying text matches the visible document</a:t>
            </a:r>
          </a:p>
          <a:p>
            <a:r>
              <a:rPr lang="en-US" dirty="0"/>
              <a:t>Has proper heading structure</a:t>
            </a:r>
          </a:p>
          <a:p>
            <a:r>
              <a:rPr lang="en-US" dirty="0"/>
              <a:t>Images are identified and have alt tags</a:t>
            </a:r>
          </a:p>
          <a:p>
            <a:r>
              <a:rPr lang="en-US" dirty="0"/>
              <a:t>Document can be resized to 200% or 400% without the document being too distorted or pixelated</a:t>
            </a:r>
          </a:p>
          <a:p>
            <a:r>
              <a:rPr lang="en-US" dirty="0"/>
              <a:t>Special characters, symbols, and  languages are properly identified and are not represented as images</a:t>
            </a:r>
          </a:p>
        </p:txBody>
      </p:sp>
    </p:spTree>
    <p:extLst>
      <p:ext uri="{BB962C8B-B14F-4D97-AF65-F5344CB8AC3E}">
        <p14:creationId xmlns:p14="http://schemas.microsoft.com/office/powerpoint/2010/main" val="3667635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E8B4-D81F-50A2-7BA9-A7336395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for PDF 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A572D-E360-58E9-DD54-E9CDC70A89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5D308-EFE1-EAF4-AF74-D02DB0638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Checking Accessibility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EB4DB-5B20-A44C-A693-7A0DFE9B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Adobe Acrobat Prepare for accessibility tool  &gt; Check for Accessibility</a:t>
            </a:r>
          </a:p>
          <a:p>
            <a:r>
              <a:rPr lang="en-US" dirty="0"/>
              <a:t>Blackboard Ally Accessibility Check</a:t>
            </a:r>
          </a:p>
          <a:p>
            <a:r>
              <a:rPr lang="en-US" dirty="0"/>
              <a:t>Manually Checking</a:t>
            </a:r>
          </a:p>
        </p:txBody>
      </p:sp>
    </p:spTree>
    <p:extLst>
      <p:ext uri="{BB962C8B-B14F-4D97-AF65-F5344CB8AC3E}">
        <p14:creationId xmlns:p14="http://schemas.microsoft.com/office/powerpoint/2010/main" val="894064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CE3C9-C3E8-242A-A545-7521A9A2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for Accurate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02EA3-006E-1649-40ED-17F6FF8C54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Copy and paste into text editing program like Word or Notepad</a:t>
            </a:r>
          </a:p>
          <a:p>
            <a:r>
              <a:rPr lang="en-US" dirty="0"/>
              <a:t>Use Reflow to show the underlying text</a:t>
            </a:r>
          </a:p>
          <a:p>
            <a:r>
              <a:rPr lang="en-US" dirty="0"/>
              <a:t>Save the file as Plain Text and compare</a:t>
            </a:r>
          </a:p>
          <a:p>
            <a:r>
              <a:rPr lang="en-US" dirty="0"/>
              <a:t>Use Read Out Loud from the View menu in Acrobat</a:t>
            </a:r>
          </a:p>
          <a:p>
            <a:r>
              <a:rPr lang="en-US" dirty="0"/>
              <a:t>Fix by running Find OCR Suspects</a:t>
            </a:r>
          </a:p>
          <a:p>
            <a:r>
              <a:rPr lang="en-US" dirty="0"/>
              <a:t>If the document is really bad, may need to edit and save outside of Acrobat</a:t>
            </a:r>
          </a:p>
        </p:txBody>
      </p:sp>
    </p:spTree>
    <p:extLst>
      <p:ext uri="{BB962C8B-B14F-4D97-AF65-F5344CB8AC3E}">
        <p14:creationId xmlns:p14="http://schemas.microsoft.com/office/powerpoint/2010/main" val="901072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9701C-E3ED-8D8C-39A3-A0838ED8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Text and Images can be resized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54D84-21DD-0712-DCAF-4E69144DF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Check by using Acrobat to Zoom in to the image or  enlarge it to 200% and 400%</a:t>
            </a:r>
          </a:p>
          <a:p>
            <a:r>
              <a:rPr lang="en-US" dirty="0"/>
              <a:t>Reflow under View &gt; Zoom can be a good tool for resizing</a:t>
            </a:r>
          </a:p>
          <a:p>
            <a:r>
              <a:rPr lang="en-US" dirty="0"/>
              <a:t>If grainy and distorted:</a:t>
            </a:r>
          </a:p>
          <a:p>
            <a:r>
              <a:rPr lang="en-US" dirty="0"/>
              <a:t>rescan the image from which it came at a higher resolution</a:t>
            </a:r>
          </a:p>
          <a:p>
            <a:r>
              <a:rPr lang="en-US" dirty="0"/>
              <a:t>render a new graphic from the original document using a higher resolution</a:t>
            </a:r>
          </a:p>
          <a:p>
            <a:r>
              <a:rPr lang="en-US" dirty="0"/>
              <a:t>recreate the graphic using scalable vector graphics.</a:t>
            </a:r>
          </a:p>
        </p:txBody>
      </p:sp>
    </p:spTree>
    <p:extLst>
      <p:ext uri="{BB962C8B-B14F-4D97-AF65-F5344CB8AC3E}">
        <p14:creationId xmlns:p14="http://schemas.microsoft.com/office/powerpoint/2010/main" val="469853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vs. Bad Image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Bad Scan at 400%</a:t>
            </a:r>
          </a:p>
        </p:txBody>
      </p:sp>
      <p:pic>
        <p:nvPicPr>
          <p:cNvPr id="7" name="Content Placeholder 6" descr="Pic of a PDF at 400% zoom with barely legible text.  The document has underlines and pixelated text.&#10;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712257" y="2857151"/>
            <a:ext cx="4715720" cy="302663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Good Scan at 400%</a:t>
            </a:r>
          </a:p>
        </p:txBody>
      </p:sp>
      <p:pic>
        <p:nvPicPr>
          <p:cNvPr id="8" name="Content Placeholder 7" descr="Pic of a PDF at 400x with clear legible text.  Document has no underlines or pixelation.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796491" y="2857151"/>
            <a:ext cx="4796119" cy="306951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6B1B-14E5-8E9B-32EB-C96ED465E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 Tags Contain Relevant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0EC9F-FC4A-41CF-9FC7-101A94AC4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Check for Alt Tags:</a:t>
            </a:r>
          </a:p>
          <a:p>
            <a:r>
              <a:rPr lang="en-US" dirty="0"/>
              <a:t>Hold your mouse over the graphic</a:t>
            </a:r>
          </a:p>
          <a:p>
            <a:r>
              <a:rPr lang="en-US" dirty="0"/>
              <a:t>What should an Alt Tag say?</a:t>
            </a:r>
          </a:p>
          <a:p>
            <a:r>
              <a:rPr lang="en-US" dirty="0"/>
              <a:t>Describes all important info derived from the graphic with text</a:t>
            </a:r>
          </a:p>
          <a:p>
            <a:r>
              <a:rPr lang="en-US" dirty="0"/>
              <a:t>Needs to be described more thoroughly when is not explained in text of document</a:t>
            </a:r>
          </a:p>
        </p:txBody>
      </p:sp>
    </p:spTree>
    <p:extLst>
      <p:ext uri="{BB962C8B-B14F-4D97-AF65-F5344CB8AC3E}">
        <p14:creationId xmlns:p14="http://schemas.microsoft.com/office/powerpoint/2010/main" val="229609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3BA7C-31F3-098C-C63C-617AE007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Toptal</a:t>
            </a:r>
            <a:r>
              <a:rPr lang="en-US" dirty="0"/>
              <a:t> Accessibility Portal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CDFE1-80FA-A57F-C037-2D407C619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TAP Login </a:t>
            </a:r>
            <a:r>
              <a:rPr lang="en-US" dirty="0"/>
              <a:t>Page</a:t>
            </a:r>
          </a:p>
          <a:p>
            <a:r>
              <a:rPr lang="en-US" u="sng" dirty="0">
                <a:hlinkClick r:id="rId3"/>
              </a:rPr>
              <a:t>https://app.accessibility.toptal.tech/auth/signin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34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BCAED-2C53-B8DB-E08B-AC91CD07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</a:t>
            </a:r>
            <a:r>
              <a:rPr lang="en-US" dirty="0" err="1"/>
              <a:t>Toptal</a:t>
            </a:r>
            <a:r>
              <a:rPr lang="en-US" dirty="0"/>
              <a:t> (TAP)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E4EBD-1149-70DD-D4CF-1F259AB58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Upload inaccessible PDF documents</a:t>
            </a:r>
          </a:p>
          <a:p>
            <a:r>
              <a:rPr lang="en-US" dirty="0"/>
              <a:t>Download more accessible document</a:t>
            </a:r>
          </a:p>
          <a:p>
            <a:r>
              <a:rPr lang="en-US" dirty="0"/>
              <a:t>Uses Adobe Acrobat OCR and Auto Tag API’s</a:t>
            </a:r>
          </a:p>
          <a:p>
            <a:r>
              <a:rPr lang="en-US" dirty="0"/>
              <a:t>Uses Ai engine from Amazon to generate alt text for images</a:t>
            </a:r>
          </a:p>
          <a:p>
            <a:r>
              <a:rPr lang="en-US" dirty="0"/>
              <a:t>Has page size limit of 100 pages per file before it breaks them up</a:t>
            </a:r>
          </a:p>
          <a:p>
            <a:r>
              <a:rPr lang="en-US" dirty="0"/>
              <a:t>May take until next day to finish processing a document</a:t>
            </a:r>
          </a:p>
          <a:p>
            <a:r>
              <a:rPr lang="en-US" dirty="0"/>
              <a:t>Does not add form fields to PDF’s</a:t>
            </a:r>
          </a:p>
        </p:txBody>
      </p:sp>
    </p:spTree>
    <p:extLst>
      <p:ext uri="{BB962C8B-B14F-4D97-AF65-F5344CB8AC3E}">
        <p14:creationId xmlns:p14="http://schemas.microsoft.com/office/powerpoint/2010/main" val="2563807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AEA46-DB16-CFB7-6D8A-6B31699C3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Identified Difficulties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1399D-B574-4728-7948-9B97D308B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Results not perfect and likely to require some additional remediation</a:t>
            </a:r>
          </a:p>
          <a:p>
            <a:r>
              <a:rPr lang="en-US" dirty="0"/>
              <a:t>Have seen it skip some pages in PDF documents</a:t>
            </a:r>
          </a:p>
          <a:p>
            <a:r>
              <a:rPr lang="en-US" dirty="0"/>
              <a:t>May take a long time to remediate larger files</a:t>
            </a:r>
          </a:p>
          <a:p>
            <a:r>
              <a:rPr lang="en-US" dirty="0"/>
              <a:t>Does not always split large files properly and may fail to process</a:t>
            </a:r>
          </a:p>
          <a:p>
            <a:r>
              <a:rPr lang="en-US" dirty="0"/>
              <a:t>Has failed to upload some files for reasons unknown</a:t>
            </a:r>
          </a:p>
          <a:p>
            <a:r>
              <a:rPr lang="en-US" dirty="0"/>
              <a:t>Some files that fail to upload a name change will make it work</a:t>
            </a:r>
          </a:p>
          <a:p>
            <a:r>
              <a:rPr lang="en-US" dirty="0"/>
              <a:t>Not a silver bullet to slay the PDF dragon</a:t>
            </a:r>
          </a:p>
          <a:p>
            <a:r>
              <a:rPr lang="en-US" dirty="0"/>
              <a:t>Garbage document in and garbage document out</a:t>
            </a:r>
          </a:p>
        </p:txBody>
      </p:sp>
    </p:spTree>
    <p:extLst>
      <p:ext uri="{BB962C8B-B14F-4D97-AF65-F5344CB8AC3E}">
        <p14:creationId xmlns:p14="http://schemas.microsoft.com/office/powerpoint/2010/main" val="2787504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EA2F8-745C-99D2-4443-7D2E7A00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 Good For: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557C-39FF-28D2-7B88-8E940833A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r>
              <a:rPr lang="en-US" dirty="0"/>
              <a:t>Not absolutely nothing</a:t>
            </a:r>
          </a:p>
          <a:p>
            <a:r>
              <a:rPr lang="en-US" dirty="0"/>
              <a:t>Can process batches of documents </a:t>
            </a:r>
          </a:p>
          <a:p>
            <a:r>
              <a:rPr lang="en-US" dirty="0"/>
              <a:t>Applies OCR, tag structure, and alt text descriptions faster than a person will</a:t>
            </a:r>
          </a:p>
          <a:p>
            <a:r>
              <a:rPr lang="en-US" dirty="0"/>
              <a:t>Helps with improving PDF accessibility and making better documents</a:t>
            </a:r>
          </a:p>
          <a:p>
            <a:r>
              <a:rPr lang="en-US" dirty="0"/>
              <a:t>Doing a manual check faster than tagging the entire document manually</a:t>
            </a:r>
          </a:p>
        </p:txBody>
      </p:sp>
    </p:spTree>
    <p:extLst>
      <p:ext uri="{BB962C8B-B14F-4D97-AF65-F5344CB8AC3E}">
        <p14:creationId xmlns:p14="http://schemas.microsoft.com/office/powerpoint/2010/main" val="3031807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193A-DB23-E167-D497-172232653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Accessible PDFs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CD9DA-E3AE-00C2-00F2-56BB4283C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97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22A3-D0E2-4E66-D63A-0C7BBBFB8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That Make it Easier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F1AE0-1B61-B4AE-D2EF-2274A3A8D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Best to create the PDF from a Word document or other office document if available.  Easier to add accessible elements before saving than to add them in Adobe Acrobat</a:t>
            </a:r>
          </a:p>
          <a:p>
            <a:r>
              <a:rPr lang="en-US" dirty="0"/>
              <a:t>Scan in higher quality. Preferably 400 dpi and no smaller than 300 dpi.</a:t>
            </a:r>
          </a:p>
          <a:p>
            <a:r>
              <a:rPr lang="en-US" dirty="0"/>
              <a:t>Get good quality scans while limiting skewing and shading.</a:t>
            </a:r>
          </a:p>
          <a:p>
            <a:r>
              <a:rPr lang="en-US" dirty="0"/>
              <a:t>Get copies of documents that are clean and do not contain generation loss or writing on top of the text</a:t>
            </a:r>
          </a:p>
          <a:p>
            <a:r>
              <a:rPr lang="en-US" dirty="0"/>
              <a:t>Use a good scanner for digitizing like the Xerox scanners in department offices or the Kick scanners in the Library</a:t>
            </a:r>
          </a:p>
          <a:p>
            <a:r>
              <a:rPr lang="en-US" dirty="0"/>
              <a:t>Get good copies of articles from the Research Databases where available.  Can even link to those articles directly.</a:t>
            </a:r>
          </a:p>
        </p:txBody>
      </p:sp>
    </p:spTree>
    <p:extLst>
      <p:ext uri="{BB962C8B-B14F-4D97-AF65-F5344CB8AC3E}">
        <p14:creationId xmlns:p14="http://schemas.microsoft.com/office/powerpoint/2010/main" val="330413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C601A-F622-C669-4074-038AAE0F4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Accessible Documents in Adobe Acrobat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A9D81-6F64-9BA6-4E3F-B24008F25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Documents need to have Optical Character Recognition (OCR) run on them to have text</a:t>
            </a:r>
          </a:p>
          <a:p>
            <a:r>
              <a:rPr lang="en-US" dirty="0"/>
              <a:t>Tagging documents is marking up the reading order and identifying items like headings, figures and tables aside from the text</a:t>
            </a:r>
          </a:p>
          <a:p>
            <a:r>
              <a:rPr lang="en-US" dirty="0"/>
              <a:t>Acrobat is not the easiest program to use</a:t>
            </a:r>
          </a:p>
          <a:p>
            <a:r>
              <a:rPr lang="en-US" dirty="0"/>
              <a:t>Will need to use Acrobat to tweak TAP documents</a:t>
            </a:r>
          </a:p>
        </p:txBody>
      </p:sp>
    </p:spTree>
    <p:extLst>
      <p:ext uri="{BB962C8B-B14F-4D97-AF65-F5344CB8AC3E}">
        <p14:creationId xmlns:p14="http://schemas.microsoft.com/office/powerpoint/2010/main" val="2676328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E2D16-D4D4-6120-53AA-1140B9EB7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62878"/>
            <a:ext cx="9404723" cy="1400530"/>
          </a:xfrm>
        </p:spPr>
        <p:txBody>
          <a:bodyPr/>
          <a:lstStyle/>
          <a:p>
            <a:r>
              <a:rPr lang="en-US" dirty="0"/>
              <a:t>What We Are Demonstrating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62FC1F-BD3B-C728-9E74-FEC58E163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Edit document properties to include language and title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Run Optical Character Recognition on the document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Find and correct suspect OCR issues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Creating the Reading order for the document (Headings, text, figures, lists and tables)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Alt Text for the Images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Accessibility Check Wizard</a:t>
            </a:r>
          </a:p>
        </p:txBody>
      </p:sp>
    </p:spTree>
    <p:extLst>
      <p:ext uri="{BB962C8B-B14F-4D97-AF65-F5344CB8AC3E}">
        <p14:creationId xmlns:p14="http://schemas.microsoft.com/office/powerpoint/2010/main" val="560830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56C7-A4B9-0337-F7DE-989B9F146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Splitting and Merging PDF’s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D8DD9-C799-4C0B-1AE6-0B879A25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May need to break up large documents to process in TAP</a:t>
            </a:r>
          </a:p>
          <a:p>
            <a:r>
              <a:rPr lang="en-US" dirty="0"/>
              <a:t>Can split by number of pages or bookmarks</a:t>
            </a:r>
          </a:p>
          <a:p>
            <a:r>
              <a:rPr lang="en-US" dirty="0"/>
              <a:t>Splitting a PDF into Multiple Documents through Adobe Learn site</a:t>
            </a:r>
            <a:br>
              <a:rPr lang="en-US" dirty="0"/>
            </a:br>
            <a:r>
              <a:rPr lang="en-US" dirty="0"/>
              <a:t>https://www.adobe.com/learn/acrobat/web/split-pdf-file?ntd=1</a:t>
            </a:r>
          </a:p>
          <a:p>
            <a:r>
              <a:rPr lang="en-US" dirty="0"/>
              <a:t>Splitting a File into multiple Documents YouTube Video</a:t>
            </a:r>
            <a:br>
              <a:rPr lang="en-US" dirty="0"/>
            </a:br>
            <a:r>
              <a:rPr lang="en-US" dirty="0"/>
              <a:t>https://www.youtube.com/watch?v=lLxAorv_k0I</a:t>
            </a:r>
          </a:p>
          <a:p>
            <a:r>
              <a:rPr lang="en-US" dirty="0"/>
              <a:t>How to Extract Pages from PDF in Adobe Acrobat from Adobe Learn site</a:t>
            </a:r>
            <a:br>
              <a:rPr lang="en-US" dirty="0"/>
            </a:br>
            <a:r>
              <a:rPr lang="en-US" dirty="0"/>
              <a:t>https://www.adobe.com/learn/acrobat/web/extract-pages-from-pdf?ntd=1</a:t>
            </a:r>
          </a:p>
          <a:p>
            <a:r>
              <a:rPr lang="en-US" dirty="0"/>
              <a:t>Extracting Pages from A PDF in Adobe Acrobat YouTube Video</a:t>
            </a:r>
            <a:br>
              <a:rPr lang="en-US" dirty="0"/>
            </a:br>
            <a:r>
              <a:rPr lang="en-US" dirty="0"/>
              <a:t>https://www.youtube.com/watch?v=UydQ0vQ3_8Y</a:t>
            </a:r>
          </a:p>
          <a:p>
            <a:r>
              <a:rPr lang="en-US" dirty="0"/>
              <a:t>Combining Pages in Adobe Acrobat Adobe Help site</a:t>
            </a:r>
            <a:br>
              <a:rPr lang="en-US" dirty="0"/>
            </a:br>
            <a:r>
              <a:rPr lang="en-US" dirty="0"/>
              <a:t>https://helpx.adobe.com/acrobat/desktop/edit-documents/combine-files/combine-files.html</a:t>
            </a:r>
          </a:p>
          <a:p>
            <a:r>
              <a:rPr lang="en-US" dirty="0"/>
              <a:t>Combine Files in Adobe Acrobat YouTube Video</a:t>
            </a:r>
            <a:br>
              <a:rPr lang="en-US" dirty="0"/>
            </a:br>
            <a:r>
              <a:rPr lang="en-US" dirty="0"/>
              <a:t>https://www.youtube.com/watch?v=KTa-kvG97V0</a:t>
            </a:r>
          </a:p>
        </p:txBody>
      </p:sp>
    </p:spTree>
    <p:extLst>
      <p:ext uri="{BB962C8B-B14F-4D97-AF65-F5344CB8AC3E}">
        <p14:creationId xmlns:p14="http://schemas.microsoft.com/office/powerpoint/2010/main" val="300111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E1167-D50E-B1DE-EFAF-B8439E450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Accessibility Resources and 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328AC-1589-B02E-8620-DC18939AE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accessibility reports always say manual check in TAP and Adobe Accessibility Checks for color contrast, reading order, and verifying alt text accuracy</a:t>
            </a:r>
          </a:p>
          <a:p>
            <a:r>
              <a:rPr lang="en-US" dirty="0"/>
              <a:t>Create and Verify PDF Accessibility - Adobe Help site </a:t>
            </a:r>
            <a:br>
              <a:rPr lang="en-US" dirty="0"/>
            </a:br>
            <a:r>
              <a:rPr lang="en-US" dirty="0"/>
              <a:t>https://helpx.adobe.com/acrobat/using/create-verify-pdf-accessibility.html</a:t>
            </a:r>
          </a:p>
          <a:p>
            <a:r>
              <a:rPr lang="en-US" dirty="0"/>
              <a:t>Remediate a PDF for accessibility using Adobe’s Accessibility Checker - YouTube Video</a:t>
            </a:r>
            <a:br>
              <a:rPr lang="en-US" dirty="0"/>
            </a:br>
            <a:r>
              <a:rPr lang="en-US" dirty="0"/>
              <a:t>https://www.youtube.com/watch?v=7ms9iAE1Q9I</a:t>
            </a:r>
          </a:p>
          <a:p>
            <a:r>
              <a:rPr lang="en-US" dirty="0"/>
              <a:t>Using Reading Order Tool - Adobe Help</a:t>
            </a:r>
            <a:br>
              <a:rPr lang="en-US" dirty="0"/>
            </a:br>
            <a:r>
              <a:rPr lang="en-US" dirty="0"/>
              <a:t>https://helpx.adobe.com/acrobat/using/touch-reading-order-tool-pdfs.html</a:t>
            </a:r>
          </a:p>
          <a:p>
            <a:r>
              <a:rPr lang="en-US" dirty="0"/>
              <a:t>	YouTube Video for PDF Reading Order Tools </a:t>
            </a:r>
            <a:br>
              <a:rPr lang="en-US" dirty="0"/>
            </a:br>
            <a:r>
              <a:rPr lang="en-US" dirty="0"/>
              <a:t>https://www.youtube.com/watch?v=7848WpKuAi0</a:t>
            </a:r>
          </a:p>
          <a:p>
            <a:r>
              <a:rPr lang="en-US" dirty="0"/>
              <a:t>Fix PDF Reading Order Tool on YouTube </a:t>
            </a:r>
            <a:br>
              <a:rPr lang="en-US" dirty="0"/>
            </a:br>
            <a:r>
              <a:rPr lang="en-US" dirty="0"/>
              <a:t>https://www.youtube.com/watch?v=bAi8FFbCsF8</a:t>
            </a:r>
          </a:p>
        </p:txBody>
      </p:sp>
    </p:spTree>
    <p:extLst>
      <p:ext uri="{BB962C8B-B14F-4D97-AF65-F5344CB8AC3E}">
        <p14:creationId xmlns:p14="http://schemas.microsoft.com/office/powerpoint/2010/main" val="1331577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E3DB6-B134-4FE8-A853-9E3501473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Accessibility Resources and Videos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AE494-7993-A527-5FAA-3DA2F4E61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Adding Alt Text to an Image in Adobe Acrobat YouTube Video Short</a:t>
            </a:r>
            <a:br>
              <a:rPr lang="en-US" dirty="0"/>
            </a:br>
            <a:r>
              <a:rPr lang="en-US" dirty="0"/>
              <a:t>https://www.youtube.com/watch?v=htgPDe7dWp8</a:t>
            </a:r>
          </a:p>
          <a:p>
            <a:r>
              <a:rPr lang="en-US" dirty="0"/>
              <a:t>Adding Alt Text to Images in Adobe Acrobat - Accessibility Guy YouTube </a:t>
            </a:r>
            <a:br>
              <a:rPr lang="en-US" dirty="0"/>
            </a:br>
            <a:r>
              <a:rPr lang="en-US" dirty="0"/>
              <a:t>https://www.youtube.com/watch?v=T5JYzSxCF_8</a:t>
            </a:r>
          </a:p>
          <a:p>
            <a:r>
              <a:rPr lang="en-US" dirty="0"/>
              <a:t>Fixing Table sin Adobe Acrobat – YouTube</a:t>
            </a:r>
            <a:br>
              <a:rPr lang="en-US" dirty="0"/>
            </a:br>
            <a:r>
              <a:rPr lang="en-US" dirty="0"/>
              <a:t>https://www.youtube.com/watch?v=GtRnVNLqGq4</a:t>
            </a:r>
          </a:p>
          <a:p>
            <a:r>
              <a:rPr lang="en-US" dirty="0"/>
              <a:t>Adobe Acrobat Table Editor - W3C</a:t>
            </a:r>
            <a:br>
              <a:rPr lang="en-US" dirty="0"/>
            </a:br>
            <a:r>
              <a:rPr lang="en-US" dirty="0"/>
              <a:t>https://www.w3.org/WAI/WCAG22/Techniques/pdf/PDF20</a:t>
            </a:r>
          </a:p>
          <a:p>
            <a:r>
              <a:rPr lang="en-US" dirty="0"/>
              <a:t>Edit a Table in Adobe Acrobat - Accessibility Guy</a:t>
            </a:r>
            <a:br>
              <a:rPr lang="en-US" dirty="0"/>
            </a:br>
            <a:r>
              <a:rPr lang="en-US" dirty="0"/>
              <a:t>https://www.youtube.com/watch?v=csE6h2rXF-E</a:t>
            </a:r>
          </a:p>
        </p:txBody>
      </p:sp>
    </p:spTree>
    <p:extLst>
      <p:ext uri="{BB962C8B-B14F-4D97-AF65-F5344CB8AC3E}">
        <p14:creationId xmlns:p14="http://schemas.microsoft.com/office/powerpoint/2010/main" val="1466830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BA678-4239-95AC-52C5-8F86381DF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Descriptions for Alt Tags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C0B0A-1A3B-446A-BD8E-9512BF5E1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19548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Keep it brief: Aim for roughly 125 to 150 characters or a single clear sentence.</a:t>
            </a:r>
          </a:p>
          <a:p>
            <a:r>
              <a:rPr lang="en-US" dirty="0"/>
              <a:t>Skip "image of": Screen readers already announce that an element is an image, so starting with "picture of" or "photo of" wastes time.</a:t>
            </a:r>
          </a:p>
          <a:p>
            <a:r>
              <a:rPr lang="en-US" dirty="0"/>
              <a:t>Focus on purpose: Describe what the image communicates in context, rather than listing every minor visual detail.</a:t>
            </a:r>
          </a:p>
          <a:p>
            <a:r>
              <a:rPr lang="en-US" dirty="0"/>
              <a:t>Include text in images: If an image contains words (like a flyer or banner), write those exact words out in the alt text.</a:t>
            </a:r>
          </a:p>
          <a:p>
            <a:r>
              <a:rPr lang="en-US" dirty="0"/>
              <a:t>End with a period: A closing period ensures the screen reader pauses naturally after reading the description.</a:t>
            </a:r>
          </a:p>
          <a:p>
            <a:r>
              <a:rPr lang="en-US" dirty="0"/>
              <a:t>Points taken from </a:t>
            </a:r>
            <a:r>
              <a:rPr lang="en-US" dirty="0">
                <a:hlinkClick r:id="rId3"/>
              </a:rPr>
              <a:t>section 508.gov</a:t>
            </a:r>
            <a:endParaRPr lang="en-US" dirty="0"/>
          </a:p>
          <a:p>
            <a:r>
              <a:rPr lang="en-US" dirty="0"/>
              <a:t>Writing </a:t>
            </a:r>
            <a:r>
              <a:rPr lang="en-US" dirty="0">
                <a:hlinkClick r:id="rId4"/>
              </a:rPr>
              <a:t>Alt Text for Stem </a:t>
            </a:r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8326290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5764</TotalTime>
  <Words>1639</Words>
  <Application>Microsoft Office PowerPoint</Application>
  <PresentationFormat>Widescreen</PresentationFormat>
  <Paragraphs>162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Century Gothic</vt:lpstr>
      <vt:lpstr>Wingdings 3</vt:lpstr>
      <vt:lpstr>Ion</vt:lpstr>
      <vt:lpstr>Accessible PDF’s</vt:lpstr>
      <vt:lpstr>What We Will Be Discussing</vt:lpstr>
      <vt:lpstr>PDFs are Not Easy and Sure Not Fun</vt:lpstr>
      <vt:lpstr>Alternatives to PDFs</vt:lpstr>
      <vt:lpstr>Benefits of Accessible PDFs</vt:lpstr>
      <vt:lpstr>PDF Accessibility Attributes</vt:lpstr>
      <vt:lpstr>Testing for PDF Accessibility</vt:lpstr>
      <vt:lpstr>Tools for Checking Accessibility</vt:lpstr>
      <vt:lpstr>Checking for Accurate Text</vt:lpstr>
      <vt:lpstr>Document Text and Images can be resized</vt:lpstr>
      <vt:lpstr>Good vs. Bad Image</vt:lpstr>
      <vt:lpstr>Alt Tags Contain Relevant Information</vt:lpstr>
      <vt:lpstr>Toptal Accessibility Portal</vt:lpstr>
      <vt:lpstr>What Does Toptal (TAP) Do?</vt:lpstr>
      <vt:lpstr>Some Identified Difficulties</vt:lpstr>
      <vt:lpstr>What Is It Good For:</vt:lpstr>
      <vt:lpstr>Creating Accessible PDFs</vt:lpstr>
      <vt:lpstr>Things That Make it Easier</vt:lpstr>
      <vt:lpstr>Creating Accessible Documents in Adobe Acrobat</vt:lpstr>
      <vt:lpstr>What We Are Demonstrating</vt:lpstr>
      <vt:lpstr>Resources for Splitting and Merging PDF’s</vt:lpstr>
      <vt:lpstr>PDF Accessibility Resources and Videos</vt:lpstr>
      <vt:lpstr>PDF Accessibility Resources and Videos (Cont’d)</vt:lpstr>
      <vt:lpstr>Writing Descriptions for Alt Tags</vt:lpstr>
    </vt:vector>
  </TitlesOfParts>
  <Company>Cleveland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Jeffrey A. Dell J Dell</dc:creator>
  <cp:lastModifiedBy>Jeffrey A. Dell J Dell</cp:lastModifiedBy>
  <cp:revision>1</cp:revision>
  <dcterms:created xsi:type="dcterms:W3CDTF">2026-02-12T14:30:58Z</dcterms:created>
  <dcterms:modified xsi:type="dcterms:W3CDTF">2026-10-01T13:55:28Z</dcterms:modified>
</cp:coreProperties>
</file>