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0" r:id="rId7"/>
    <p:sldId id="257" r:id="rId8"/>
    <p:sldId id="259" r:id="rId9"/>
    <p:sldId id="264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9020B-9FA8-4299-BE92-C3B63855A71E}" v="14" dt="2020-08-25T01:36:00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vescribe.com/site/livescribe-2/ech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.isom@csuohio.edu" TargetMode="External"/><Relationship Id="rId2" Type="http://schemas.openxmlformats.org/officeDocument/2006/relationships/hyperlink" Target="https://www.csuohio.edu/citdl/equipment-circul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uohio.edu/keep-teaching" TargetMode="External"/><Relationship Id="rId5" Type="http://schemas.openxmlformats.org/officeDocument/2006/relationships/hyperlink" Target="https://csuohio.zoom.us/j/3083308350" TargetMode="External"/><Relationship Id="rId4" Type="http://schemas.openxmlformats.org/officeDocument/2006/relationships/hyperlink" Target="mailto:instructionaltech@csuohio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Recording Handwritten Content For Online Delivery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John Hubbard and Chris </a:t>
            </a:r>
            <a:r>
              <a:rPr lang="en-US" err="1">
                <a:cs typeface="Calibri"/>
              </a:rPr>
              <a:t>Rennison</a:t>
            </a:r>
          </a:p>
          <a:p>
            <a:r>
              <a:rPr lang="en-US">
                <a:cs typeface="Calibri"/>
              </a:rPr>
              <a:t>Center for Instructional Technology and Distance Learning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FF26-9FA0-47BC-8FA7-179E835D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Livescribe</a:t>
            </a:r>
            <a:r>
              <a:rPr lang="en-US">
                <a:cs typeface="Calibri Light"/>
              </a:rPr>
              <a:t> Pens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9B16D-4DF2-4BA0-A4AA-912753A8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09624" cy="32826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Echo Smart Pen </a:t>
            </a:r>
          </a:p>
          <a:p>
            <a:pPr lvl="1"/>
            <a:r>
              <a:rPr lang="en-US">
                <a:ea typeface="+mn-lt"/>
                <a:cs typeface="+mn-lt"/>
                <a:hlinkClick r:id="rId2"/>
              </a:rPr>
              <a:t>https://www.livescribe.com/site/livescribe-2/echo/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Records ink on paper with audio</a:t>
            </a:r>
          </a:p>
          <a:p>
            <a:pPr lvl="1"/>
            <a:r>
              <a:rPr lang="en-US">
                <a:cs typeface="Calibri"/>
              </a:rPr>
              <a:t>Downloads recordings from pen to desktop application</a:t>
            </a:r>
          </a:p>
          <a:p>
            <a:pPr lvl="1"/>
            <a:r>
              <a:rPr lang="en-US">
                <a:cs typeface="Calibri"/>
              </a:rPr>
              <a:t>Desktop application creates a narrated PDF</a:t>
            </a:r>
          </a:p>
          <a:p>
            <a:pPr lvl="1"/>
            <a:r>
              <a:rPr lang="en-US">
                <a:cs typeface="Calibri"/>
              </a:rPr>
              <a:t>Narrated PDF can be dropped into </a:t>
            </a:r>
            <a:r>
              <a:rPr lang="en-US" err="1">
                <a:cs typeface="Calibri"/>
              </a:rPr>
              <a:t>Livescribe's</a:t>
            </a:r>
            <a:r>
              <a:rPr lang="en-US">
                <a:cs typeface="Calibri"/>
              </a:rPr>
              <a:t> online player at livescribe.com/player</a:t>
            </a: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4" name="Picture 4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80C50FAA-F333-4843-B293-3B7DECC42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951487"/>
            <a:ext cx="3356517" cy="32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0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6F95-702B-4CF4-B819-700B2CFC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Your Smartphone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C4D18-84D4-46B9-88C5-8C1C86491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0755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Apps for converting photos and </a:t>
            </a:r>
            <a:r>
              <a:rPr lang="en-US" err="1">
                <a:cs typeface="Calibri"/>
              </a:rPr>
              <a:t>handwritting</a:t>
            </a:r>
            <a:r>
              <a:rPr lang="en-US">
                <a:cs typeface="Calibri"/>
              </a:rPr>
              <a:t> to documents</a:t>
            </a:r>
          </a:p>
          <a:p>
            <a:pPr lvl="1"/>
            <a:r>
              <a:rPr lang="en-US">
                <a:cs typeface="Calibri"/>
              </a:rPr>
              <a:t>Writing on paper</a:t>
            </a:r>
          </a:p>
          <a:p>
            <a:pPr lvl="1"/>
            <a:r>
              <a:rPr lang="en-US">
                <a:cs typeface="Calibri"/>
              </a:rPr>
              <a:t>Take a photo of it (either with camera app or scanning app)</a:t>
            </a:r>
          </a:p>
          <a:p>
            <a:pPr lvl="1"/>
            <a:r>
              <a:rPr lang="en-US">
                <a:cs typeface="Calibri"/>
              </a:rPr>
              <a:t>Some tools for editing</a:t>
            </a:r>
          </a:p>
          <a:p>
            <a:pPr lvl="1"/>
            <a:r>
              <a:rPr lang="en-US">
                <a:cs typeface="Calibri"/>
              </a:rPr>
              <a:t>Save and send</a:t>
            </a:r>
          </a:p>
          <a:p>
            <a:pPr lvl="1"/>
            <a:r>
              <a:rPr lang="en-US">
                <a:cs typeface="Calibri"/>
              </a:rPr>
              <a:t>Genius Scan</a:t>
            </a:r>
          </a:p>
          <a:p>
            <a:r>
              <a:rPr lang="en-US">
                <a:cs typeface="Calibri"/>
              </a:rPr>
              <a:t>Video uploads to </a:t>
            </a:r>
            <a:r>
              <a:rPr lang="en-US" err="1">
                <a:cs typeface="Calibri"/>
              </a:rPr>
              <a:t>Panopto</a:t>
            </a:r>
          </a:p>
          <a:p>
            <a:pPr lvl="1"/>
            <a:r>
              <a:rPr lang="en-US">
                <a:cs typeface="Calibri"/>
              </a:rPr>
              <a:t>Log-in</a:t>
            </a:r>
          </a:p>
          <a:p>
            <a:pPr lvl="1"/>
            <a:r>
              <a:rPr lang="en-US" err="1">
                <a:cs typeface="Calibri"/>
              </a:rPr>
              <a:t>Panopto</a:t>
            </a:r>
            <a:r>
              <a:rPr lang="en-US">
                <a:cs typeface="Calibri"/>
              </a:rPr>
              <a:t> Content</a:t>
            </a:r>
          </a:p>
          <a:p>
            <a:pPr lvl="1"/>
            <a:r>
              <a:rPr lang="en-US">
                <a:cs typeface="Calibri"/>
              </a:rPr>
              <a:t>Create&gt;Upload Media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0640F5-3487-4E0F-A34F-91676A2C0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839" y="3245901"/>
            <a:ext cx="6488151" cy="33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8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ACFD-EA96-46CF-911C-3C623709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240" y="375268"/>
            <a:ext cx="7880681" cy="1540160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Document Cameras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1C941-CE97-4B18-9220-941F3673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622" y="2390019"/>
            <a:ext cx="8146775" cy="32411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>
                <a:cs typeface="Calibri"/>
              </a:rPr>
              <a:t>Document Cameras are basically a camera pointed toward a work surface. If you have a Web Camera, you can point it at a work surface.</a:t>
            </a:r>
            <a:r>
              <a:rPr lang="en-US" sz="2400">
                <a:cs typeface="Calibri"/>
              </a:rPr>
              <a:t> </a:t>
            </a:r>
          </a:p>
          <a:p>
            <a:pPr lvl="1"/>
            <a:r>
              <a:rPr lang="en-US">
                <a:cs typeface="Calibri"/>
              </a:rPr>
              <a:t>Some Web Cameras have tripod mounts</a:t>
            </a:r>
          </a:p>
          <a:p>
            <a:pPr lvl="1"/>
            <a:r>
              <a:rPr lang="en-US">
                <a:cs typeface="Calibri"/>
              </a:rPr>
              <a:t>Some cameras and services have "mirroring" - reverses image. </a:t>
            </a:r>
          </a:p>
          <a:p>
            <a:pPr lvl="2"/>
            <a:r>
              <a:rPr lang="en-US" sz="2400">
                <a:cs typeface="Calibri"/>
              </a:rPr>
              <a:t>Turn off mirroring </a:t>
            </a:r>
          </a:p>
          <a:p>
            <a:r>
              <a:rPr lang="en-US" sz="2600">
                <a:cs typeface="Calibri"/>
              </a:rPr>
              <a:t>Hold a document up to a Web Camera, it's a Document Camera</a:t>
            </a: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pic>
        <p:nvPicPr>
          <p:cNvPr id="4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D4A26048-0B31-4DC2-924A-5A7919889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0"/>
          <a:stretch/>
        </p:blipFill>
        <p:spPr>
          <a:xfrm>
            <a:off x="-36266" y="628962"/>
            <a:ext cx="3595381" cy="5321895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94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09416-388A-42DE-8CB7-1155D776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Wacom Tablets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A03E0-A582-4CDD-BECF-CCAAE732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Basically an enlarged trackpad like those found on laptops</a:t>
            </a:r>
          </a:p>
          <a:p>
            <a:r>
              <a:rPr lang="en-US">
                <a:cs typeface="Calibri"/>
              </a:rPr>
              <a:t>Many versions – medium or larger for most users</a:t>
            </a:r>
          </a:p>
          <a:p>
            <a:r>
              <a:rPr lang="en-US">
                <a:cs typeface="Calibri"/>
              </a:rPr>
              <a:t>Challenge: You can't see what your writing without looking at the monitor</a:t>
            </a: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picture containing monitor, computer, microwave, keyboard&#10;&#10;Description generated with very high confidence">
            <a:extLst>
              <a:ext uri="{FF2B5EF4-FFF2-40B4-BE49-F238E27FC236}">
                <a16:creationId xmlns:a16="http://schemas.microsoft.com/office/drawing/2014/main" id="{9D838770-8F0B-42CB-B844-8D2A8FA3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71" y="3633163"/>
            <a:ext cx="3783390" cy="254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7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09E96D1-D36A-4D9B-AB65-5CF12322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09" y="1700479"/>
            <a:ext cx="3457042" cy="34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1CED12-B92C-4F74-8FD1-75E5183B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FBE9-C4F2-4406-987B-2C4E31B30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90" y="2161527"/>
            <a:ext cx="5413310" cy="3184914"/>
          </a:xfrm>
        </p:spPr>
        <p:txBody>
          <a:bodyPr/>
          <a:lstStyle/>
          <a:p>
            <a:r>
              <a:rPr lang="en-US" dirty="0"/>
              <a:t>Integrated in Zoom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Stand-alone touch screen device</a:t>
            </a:r>
          </a:p>
          <a:p>
            <a:r>
              <a:rPr lang="en-US" dirty="0">
                <a:cs typeface="Calibri"/>
              </a:rPr>
              <a:t>Apple Pencil – enhanced features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1B105D-4E90-422C-BF70-BDC604FF9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12" y="1185033"/>
            <a:ext cx="3517737" cy="41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2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1C4C-5700-4EFB-8013-460DFB11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Touch-Enabled Devices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62D61-F423-4A11-8954-E5CF1164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Touch screen monitor/display</a:t>
            </a:r>
          </a:p>
          <a:p>
            <a:pPr lvl="1"/>
            <a:r>
              <a:rPr lang="en-US" dirty="0">
                <a:cs typeface="Calibri"/>
              </a:rPr>
              <a:t>Whiteboard software, PowerPoint (Draw) OneNote (Draw), etc.</a:t>
            </a:r>
          </a:p>
          <a:p>
            <a:r>
              <a:rPr lang="en-US" dirty="0">
                <a:cs typeface="Calibri"/>
              </a:rPr>
              <a:t>Android Tablet</a:t>
            </a:r>
          </a:p>
          <a:p>
            <a:pPr lvl="1"/>
            <a:r>
              <a:rPr lang="en-US" dirty="0">
                <a:cs typeface="Calibri"/>
              </a:rPr>
              <a:t>Connect to computer </a:t>
            </a:r>
          </a:p>
          <a:p>
            <a:pPr lvl="2"/>
            <a:r>
              <a:rPr lang="en-US" dirty="0">
                <a:cs typeface="Calibri"/>
              </a:rPr>
              <a:t>Duet Display or similar</a:t>
            </a:r>
          </a:p>
          <a:p>
            <a:r>
              <a:rPr lang="en-US" dirty="0">
                <a:cs typeface="Calibri"/>
              </a:rPr>
              <a:t>Finger or Capacitive Pen</a:t>
            </a:r>
          </a:p>
        </p:txBody>
      </p:sp>
      <p:pic>
        <p:nvPicPr>
          <p:cNvPr id="4" name="Picture 4" descr="A desktop computer monitor sitting on top of a desk&#10;&#10;Description generated with high confidence">
            <a:extLst>
              <a:ext uri="{FF2B5EF4-FFF2-40B4-BE49-F238E27FC236}">
                <a16:creationId xmlns:a16="http://schemas.microsoft.com/office/drawing/2014/main" id="{EEB5D213-5557-4959-A0FC-20E517FB6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53" y="3057273"/>
            <a:ext cx="2743200" cy="2743200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B8B8DE7-39F6-4D64-9FA1-F84450565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373" y="3390556"/>
            <a:ext cx="1654629" cy="2380358"/>
          </a:xfrm>
          <a:prstGeom prst="rect">
            <a:avLst/>
          </a:prstGeom>
        </p:spPr>
      </p:pic>
      <p:pic>
        <p:nvPicPr>
          <p:cNvPr id="8" name="Picture 8" descr="A picture containing weapon, knife&#10;&#10;Description generated with very high confidence">
            <a:extLst>
              <a:ext uri="{FF2B5EF4-FFF2-40B4-BE49-F238E27FC236}">
                <a16:creationId xmlns:a16="http://schemas.microsoft.com/office/drawing/2014/main" id="{C3B78140-CBCA-4506-BA3F-9949BEF79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994618" y="4072893"/>
            <a:ext cx="1628473" cy="28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EF02-D257-402E-9E5C-6DB98413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Delivering Handwritten Content Live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D0DC2-5B32-4A8C-9750-20B34F85E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Pick your delivery platform</a:t>
            </a:r>
          </a:p>
          <a:p>
            <a:pPr lvl="1"/>
            <a:r>
              <a:rPr lang="en-US" dirty="0">
                <a:cs typeface="Calibri"/>
              </a:rPr>
              <a:t>Zoom, Collaborate, Teams, Panopto (streaming only)</a:t>
            </a:r>
          </a:p>
          <a:p>
            <a:r>
              <a:rPr lang="en-US" dirty="0">
                <a:cs typeface="Calibri"/>
              </a:rPr>
              <a:t>Document Camera/Web Camera</a:t>
            </a:r>
            <a:endParaRPr lang="en-US" dirty="0"/>
          </a:p>
          <a:p>
            <a:r>
              <a:rPr lang="en-US" dirty="0">
                <a:cs typeface="Calibri"/>
              </a:rPr>
              <a:t>Wacom Tablet</a:t>
            </a:r>
          </a:p>
          <a:p>
            <a:r>
              <a:rPr lang="en-US" dirty="0">
                <a:cs typeface="Calibri"/>
              </a:rPr>
              <a:t>Touch Screen</a:t>
            </a:r>
          </a:p>
          <a:p>
            <a:r>
              <a:rPr lang="en-US" dirty="0">
                <a:cs typeface="Calibri"/>
              </a:rPr>
              <a:t>Tablet connected to PC</a:t>
            </a:r>
          </a:p>
          <a:p>
            <a:r>
              <a:rPr lang="en-US" dirty="0">
                <a:cs typeface="Calibri"/>
              </a:rPr>
              <a:t>Whiteboard App, PowerPoint (draw), OneNote (Draw), etc.</a:t>
            </a:r>
          </a:p>
        </p:txBody>
      </p:sp>
    </p:spTree>
    <p:extLst>
      <p:ext uri="{BB962C8B-B14F-4D97-AF65-F5344CB8AC3E}">
        <p14:creationId xmlns:p14="http://schemas.microsoft.com/office/powerpoint/2010/main" val="348264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FA91-A4EF-4C83-AB77-AD1F0BCE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Information and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3F06-96C5-4292-9B45-08D337BFB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Circulating equipment to faculty – full semester loan</a:t>
            </a:r>
            <a:endParaRPr lang="en-US" dirty="0"/>
          </a:p>
          <a:p>
            <a:r>
              <a:rPr lang="en-US" dirty="0">
                <a:cs typeface="Calibri"/>
              </a:rPr>
              <a:t>Webpage: </a:t>
            </a:r>
            <a:r>
              <a:rPr lang="en-US" dirty="0">
                <a:ea typeface="+mn-lt"/>
                <a:cs typeface="+mn-lt"/>
                <a:hlinkClick r:id="rId2"/>
              </a:rPr>
              <a:t>https://www.csuohio.edu/citdl/equipment-circulation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Contact: Valerie Isom – </a:t>
            </a:r>
            <a:r>
              <a:rPr lang="en-US" dirty="0">
                <a:cs typeface="Calibri"/>
                <a:hlinkClick r:id="rId3"/>
              </a:rPr>
              <a:t>v.isom@csuohio.edu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Other contacts</a:t>
            </a:r>
          </a:p>
          <a:p>
            <a:r>
              <a:rPr lang="en-US" dirty="0">
                <a:cs typeface="Calibri"/>
              </a:rPr>
              <a:t>Remote Support Email: </a:t>
            </a:r>
            <a:r>
              <a:rPr lang="en-US" dirty="0">
                <a:cs typeface="Calibri"/>
                <a:hlinkClick r:id="rId4"/>
              </a:rPr>
              <a:t>instructionaltech@csuohio.edu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Zoom Meeting: </a:t>
            </a:r>
            <a:r>
              <a:rPr lang="en-US" dirty="0">
                <a:ea typeface="+mn-lt"/>
                <a:cs typeface="+mn-lt"/>
                <a:hlinkClick r:id="rId5"/>
              </a:rPr>
              <a:t>https://csuohio.zoom.us/j/3083308350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Our links are available here and in the archive at </a:t>
            </a:r>
            <a:r>
              <a:rPr lang="en-US" dirty="0">
                <a:hlinkClick r:id="rId6"/>
              </a:rPr>
              <a:t>https://www.csuohio.edu/keep-teaching</a:t>
            </a:r>
            <a:endParaRPr lang="en-US" dirty="0"/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634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79B319E43374D95C7D86F8DD7297B" ma:contentTypeVersion="2" ma:contentTypeDescription="Create a new document." ma:contentTypeScope="" ma:versionID="3b7e85749710ed2e4976b693c066e73e">
  <xsd:schema xmlns:xsd="http://www.w3.org/2001/XMLSchema" xmlns:xs="http://www.w3.org/2001/XMLSchema" xmlns:p="http://schemas.microsoft.com/office/2006/metadata/properties" xmlns:ns2="550222fd-0a1a-4d35-b205-62f8993dfd57" targetNamespace="http://schemas.microsoft.com/office/2006/metadata/properties" ma:root="true" ma:fieldsID="00e1ad6954756f2ef14c58fc553874d8" ns2:_="">
    <xsd:import namespace="550222fd-0a1a-4d35-b205-62f8993dfd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0222fd-0a1a-4d35-b205-62f8993dfd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5A94D6-1F93-4206-B5AB-D96502FC36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4578E7-C216-436E-A584-4190C3F1CC8E}">
  <ds:schemaRefs>
    <ds:schemaRef ds:uri="550222fd-0a1a-4d35-b205-62f8993dfd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464908-577C-45F4-A350-E9977497A5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177</Words>
  <Application>Microsoft Macintosh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Recording Handwritten Content For Online Delivery</vt:lpstr>
      <vt:lpstr>Livescribe Pens</vt:lpstr>
      <vt:lpstr>Your Smartphone</vt:lpstr>
      <vt:lpstr>Document Cameras</vt:lpstr>
      <vt:lpstr>Wacom Tablets</vt:lpstr>
      <vt:lpstr>iPad</vt:lpstr>
      <vt:lpstr>Touch-Enabled Devices</vt:lpstr>
      <vt:lpstr>Delivering Handwritten Content Live</vt:lpstr>
      <vt:lpstr>Information and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Christopher E Rennison</cp:lastModifiedBy>
  <cp:revision>4</cp:revision>
  <dcterms:created xsi:type="dcterms:W3CDTF">2020-03-17T00:49:50Z</dcterms:created>
  <dcterms:modified xsi:type="dcterms:W3CDTF">2020-08-25T19:36:05Z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0x010100E7779B319E43374D95C7D86F8DD7297B</vt:lpwstr>
  </property>
</Properties>
</file>