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79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8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hfDDYeyOOm/c5d9PF931P5vNQv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04353-5EB5-4875-85D4-0AE772EF5E2B}" v="1" dt="2024-06-20T17:47:53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W Lenhart" userId="2a28ba9e-89b7-4d65-a634-2b49a941c8e6" providerId="ADAL" clId="{E8204353-5EB5-4875-85D4-0AE772EF5E2B}"/>
    <pc:docChg chg="undo custSel addSld delSld modSld sldOrd">
      <pc:chgData name="Daniel W Lenhart" userId="2a28ba9e-89b7-4d65-a634-2b49a941c8e6" providerId="ADAL" clId="{E8204353-5EB5-4875-85D4-0AE772EF5E2B}" dt="2024-06-20T18:09:08.008" v="877" actId="20577"/>
      <pc:docMkLst>
        <pc:docMk/>
      </pc:docMkLst>
      <pc:sldChg chg="modSp mod">
        <pc:chgData name="Daniel W Lenhart" userId="2a28ba9e-89b7-4d65-a634-2b49a941c8e6" providerId="ADAL" clId="{E8204353-5EB5-4875-85D4-0AE772EF5E2B}" dt="2024-06-20T17:43:24.459" v="709" actId="20577"/>
        <pc:sldMkLst>
          <pc:docMk/>
          <pc:sldMk cId="0" sldId="257"/>
        </pc:sldMkLst>
        <pc:spChg chg="mod">
          <ac:chgData name="Daniel W Lenhart" userId="2a28ba9e-89b7-4d65-a634-2b49a941c8e6" providerId="ADAL" clId="{E8204353-5EB5-4875-85D4-0AE772EF5E2B}" dt="2024-06-20T17:43:24.459" v="709" actId="20577"/>
          <ac:spMkLst>
            <pc:docMk/>
            <pc:sldMk cId="0" sldId="257"/>
            <ac:spMk id="150" creationId="{00000000-0000-0000-0000-000000000000}"/>
          </ac:spMkLst>
        </pc:spChg>
      </pc:sldChg>
      <pc:sldChg chg="modSp mod">
        <pc:chgData name="Daniel W Lenhart" userId="2a28ba9e-89b7-4d65-a634-2b49a941c8e6" providerId="ADAL" clId="{E8204353-5EB5-4875-85D4-0AE772EF5E2B}" dt="2024-06-18T18:52:09.443" v="613" actId="313"/>
        <pc:sldMkLst>
          <pc:docMk/>
          <pc:sldMk cId="0" sldId="258"/>
        </pc:sldMkLst>
        <pc:spChg chg="mod">
          <ac:chgData name="Daniel W Lenhart" userId="2a28ba9e-89b7-4d65-a634-2b49a941c8e6" providerId="ADAL" clId="{E8204353-5EB5-4875-85D4-0AE772EF5E2B}" dt="2024-06-18T18:52:09.443" v="613" actId="313"/>
          <ac:spMkLst>
            <pc:docMk/>
            <pc:sldMk cId="0" sldId="258"/>
            <ac:spMk id="156" creationId="{00000000-0000-0000-0000-000000000000}"/>
          </ac:spMkLst>
        </pc:spChg>
      </pc:sldChg>
      <pc:sldChg chg="modSp mod ord modNotes">
        <pc:chgData name="Daniel W Lenhart" userId="2a28ba9e-89b7-4d65-a634-2b49a941c8e6" providerId="ADAL" clId="{E8204353-5EB5-4875-85D4-0AE772EF5E2B}" dt="2024-06-20T17:39:12.885" v="706" actId="20577"/>
        <pc:sldMkLst>
          <pc:docMk/>
          <pc:sldMk cId="0" sldId="262"/>
        </pc:sldMkLst>
        <pc:spChg chg="mod">
          <ac:chgData name="Daniel W Lenhart" userId="2a28ba9e-89b7-4d65-a634-2b49a941c8e6" providerId="ADAL" clId="{E8204353-5EB5-4875-85D4-0AE772EF5E2B}" dt="2024-06-20T17:38:30.056" v="666" actId="20577"/>
          <ac:spMkLst>
            <pc:docMk/>
            <pc:sldMk cId="0" sldId="262"/>
            <ac:spMk id="182" creationId="{00000000-0000-0000-0000-000000000000}"/>
          </ac:spMkLst>
        </pc:spChg>
        <pc:spChg chg="mod">
          <ac:chgData name="Daniel W Lenhart" userId="2a28ba9e-89b7-4d65-a634-2b49a941c8e6" providerId="ADAL" clId="{E8204353-5EB5-4875-85D4-0AE772EF5E2B}" dt="2024-06-20T17:39:12.885" v="706" actId="20577"/>
          <ac:spMkLst>
            <pc:docMk/>
            <pc:sldMk cId="0" sldId="262"/>
            <ac:spMk id="183" creationId="{00000000-0000-0000-0000-000000000000}"/>
          </ac:spMkLst>
        </pc:spChg>
      </pc:sldChg>
      <pc:sldChg chg="modSp mod">
        <pc:chgData name="Daniel W Lenhart" userId="2a28ba9e-89b7-4d65-a634-2b49a941c8e6" providerId="ADAL" clId="{E8204353-5EB5-4875-85D4-0AE772EF5E2B}" dt="2024-06-20T17:44:47.981" v="710"/>
        <pc:sldMkLst>
          <pc:docMk/>
          <pc:sldMk cId="0" sldId="266"/>
        </pc:sldMkLst>
        <pc:spChg chg="mod">
          <ac:chgData name="Daniel W Lenhart" userId="2a28ba9e-89b7-4d65-a634-2b49a941c8e6" providerId="ADAL" clId="{E8204353-5EB5-4875-85D4-0AE772EF5E2B}" dt="2024-06-20T17:44:47.981" v="710"/>
          <ac:spMkLst>
            <pc:docMk/>
            <pc:sldMk cId="0" sldId="266"/>
            <ac:spMk id="207" creationId="{00000000-0000-0000-0000-000000000000}"/>
          </ac:spMkLst>
        </pc:spChg>
      </pc:sldChg>
      <pc:sldChg chg="modSp mod">
        <pc:chgData name="Daniel W Lenhart" userId="2a28ba9e-89b7-4d65-a634-2b49a941c8e6" providerId="ADAL" clId="{E8204353-5EB5-4875-85D4-0AE772EF5E2B}" dt="2024-06-20T18:09:08.008" v="877" actId="20577"/>
        <pc:sldMkLst>
          <pc:docMk/>
          <pc:sldMk cId="0" sldId="269"/>
        </pc:sldMkLst>
        <pc:spChg chg="mod">
          <ac:chgData name="Daniel W Lenhart" userId="2a28ba9e-89b7-4d65-a634-2b49a941c8e6" providerId="ADAL" clId="{E8204353-5EB5-4875-85D4-0AE772EF5E2B}" dt="2024-06-20T17:48:50.884" v="749" actId="1076"/>
          <ac:spMkLst>
            <pc:docMk/>
            <pc:sldMk cId="0" sldId="269"/>
            <ac:spMk id="224" creationId="{00000000-0000-0000-0000-000000000000}"/>
          </ac:spMkLst>
        </pc:spChg>
        <pc:spChg chg="mod">
          <ac:chgData name="Daniel W Lenhart" userId="2a28ba9e-89b7-4d65-a634-2b49a941c8e6" providerId="ADAL" clId="{E8204353-5EB5-4875-85D4-0AE772EF5E2B}" dt="2024-06-20T18:09:08.008" v="877" actId="20577"/>
          <ac:spMkLst>
            <pc:docMk/>
            <pc:sldMk cId="0" sldId="269"/>
            <ac:spMk id="225" creationId="{00000000-0000-0000-0000-000000000000}"/>
          </ac:spMkLst>
        </pc:spChg>
      </pc:sldChg>
      <pc:sldChg chg="modSp mod">
        <pc:chgData name="Daniel W Lenhart" userId="2a28ba9e-89b7-4d65-a634-2b49a941c8e6" providerId="ADAL" clId="{E8204353-5EB5-4875-85D4-0AE772EF5E2B}" dt="2024-06-20T17:50:38.246" v="810" actId="20577"/>
        <pc:sldMkLst>
          <pc:docMk/>
          <pc:sldMk cId="0" sldId="274"/>
        </pc:sldMkLst>
        <pc:spChg chg="mod">
          <ac:chgData name="Daniel W Lenhart" userId="2a28ba9e-89b7-4d65-a634-2b49a941c8e6" providerId="ADAL" clId="{E8204353-5EB5-4875-85D4-0AE772EF5E2B}" dt="2024-06-20T17:50:38.246" v="810" actId="20577"/>
          <ac:spMkLst>
            <pc:docMk/>
            <pc:sldMk cId="0" sldId="274"/>
            <ac:spMk id="256" creationId="{00000000-0000-0000-0000-000000000000}"/>
          </ac:spMkLst>
        </pc:spChg>
      </pc:sldChg>
      <pc:sldChg chg="del">
        <pc:chgData name="Daniel W Lenhart" userId="2a28ba9e-89b7-4d65-a634-2b49a941c8e6" providerId="ADAL" clId="{E8204353-5EB5-4875-85D4-0AE772EF5E2B}" dt="2024-06-13T13:43:54.678" v="47" actId="47"/>
        <pc:sldMkLst>
          <pc:docMk/>
          <pc:sldMk cId="2396425443" sldId="276"/>
        </pc:sldMkLst>
      </pc:sldChg>
      <pc:sldChg chg="del">
        <pc:chgData name="Daniel W Lenhart" userId="2a28ba9e-89b7-4d65-a634-2b49a941c8e6" providerId="ADAL" clId="{E8204353-5EB5-4875-85D4-0AE772EF5E2B}" dt="2024-06-13T13:43:54.678" v="47" actId="47"/>
        <pc:sldMkLst>
          <pc:docMk/>
          <pc:sldMk cId="1467951605" sldId="277"/>
        </pc:sldMkLst>
      </pc:sldChg>
      <pc:sldChg chg="del">
        <pc:chgData name="Daniel W Lenhart" userId="2a28ba9e-89b7-4d65-a634-2b49a941c8e6" providerId="ADAL" clId="{E8204353-5EB5-4875-85D4-0AE772EF5E2B}" dt="2024-06-13T13:43:54.678" v="47" actId="47"/>
        <pc:sldMkLst>
          <pc:docMk/>
          <pc:sldMk cId="3353098594" sldId="278"/>
        </pc:sldMkLst>
      </pc:sldChg>
      <pc:sldChg chg="modSp mod">
        <pc:chgData name="Daniel W Lenhart" userId="2a28ba9e-89b7-4d65-a634-2b49a941c8e6" providerId="ADAL" clId="{E8204353-5EB5-4875-85D4-0AE772EF5E2B}" dt="2024-06-13T13:43:44.515" v="46" actId="6549"/>
        <pc:sldMkLst>
          <pc:docMk/>
          <pc:sldMk cId="95406332" sldId="279"/>
        </pc:sldMkLst>
        <pc:spChg chg="mod">
          <ac:chgData name="Daniel W Lenhart" userId="2a28ba9e-89b7-4d65-a634-2b49a941c8e6" providerId="ADAL" clId="{E8204353-5EB5-4875-85D4-0AE772EF5E2B}" dt="2024-06-13T13:43:44.515" v="46" actId="6549"/>
          <ac:spMkLst>
            <pc:docMk/>
            <pc:sldMk cId="95406332" sldId="279"/>
            <ac:spMk id="3" creationId="{00000000-0000-0000-0000-000000000000}"/>
          </ac:spMkLst>
        </pc:spChg>
      </pc:sldChg>
      <pc:sldChg chg="modSp new mod">
        <pc:chgData name="Daniel W Lenhart" userId="2a28ba9e-89b7-4d65-a634-2b49a941c8e6" providerId="ADAL" clId="{E8204353-5EB5-4875-85D4-0AE772EF5E2B}" dt="2024-06-18T12:24:24.155" v="566" actId="14100"/>
        <pc:sldMkLst>
          <pc:docMk/>
          <pc:sldMk cId="81471751" sldId="280"/>
        </pc:sldMkLst>
        <pc:spChg chg="mod">
          <ac:chgData name="Daniel W Lenhart" userId="2a28ba9e-89b7-4d65-a634-2b49a941c8e6" providerId="ADAL" clId="{E8204353-5EB5-4875-85D4-0AE772EF5E2B}" dt="2024-06-18T12:24:20.376" v="565" actId="1076"/>
          <ac:spMkLst>
            <pc:docMk/>
            <pc:sldMk cId="81471751" sldId="280"/>
            <ac:spMk id="2" creationId="{BECAF710-F712-EC3C-5F79-CF44839F914A}"/>
          </ac:spMkLst>
        </pc:spChg>
        <pc:spChg chg="mod">
          <ac:chgData name="Daniel W Lenhart" userId="2a28ba9e-89b7-4d65-a634-2b49a941c8e6" providerId="ADAL" clId="{E8204353-5EB5-4875-85D4-0AE772EF5E2B}" dt="2024-06-18T12:24:24.155" v="566" actId="14100"/>
          <ac:spMkLst>
            <pc:docMk/>
            <pc:sldMk cId="81471751" sldId="280"/>
            <ac:spMk id="3" creationId="{E31C73DA-DB31-AC73-C616-E01493AACEA9}"/>
          </ac:spMkLst>
        </pc:spChg>
      </pc:sldChg>
      <pc:sldChg chg="modSp new del mod">
        <pc:chgData name="Daniel W Lenhart" userId="2a28ba9e-89b7-4d65-a634-2b49a941c8e6" providerId="ADAL" clId="{E8204353-5EB5-4875-85D4-0AE772EF5E2B}" dt="2024-06-13T19:36:12.687" v="550" actId="47"/>
        <pc:sldMkLst>
          <pc:docMk/>
          <pc:sldMk cId="2561376014" sldId="281"/>
        </pc:sldMkLst>
        <pc:spChg chg="mod">
          <ac:chgData name="Daniel W Lenhart" userId="2a28ba9e-89b7-4d65-a634-2b49a941c8e6" providerId="ADAL" clId="{E8204353-5EB5-4875-85D4-0AE772EF5E2B}" dt="2024-06-13T19:33:47.845" v="413"/>
          <ac:spMkLst>
            <pc:docMk/>
            <pc:sldMk cId="2561376014" sldId="281"/>
            <ac:spMk id="2" creationId="{DC7113C5-056B-B149-3185-0672908935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7e19e15d6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27e19e15d6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0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0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1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31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3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3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3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3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3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3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3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4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3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5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6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6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8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9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9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2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2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2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20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2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0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20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2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calendly.com%2F2063661-1&amp;data=04%7C01%7Cd.lenhart%40csuohio.edu%7C178f27f4728a4884116508d951efa7a5%7Cd7f3e79a943d4aceaeab209030807508%7C0%7C0%7C637630912018994193%7CUnknown%7CTWFpbGZsb3d8eyJWIjoiMC4wLjAwMDAiLCJQIjoiV2luMzIiLCJBTiI6Ik1haWwiLCJXVCI6Mn0%3D%7C1000&amp;sdata=zaCA772Rk4ICOQxBxzv1wDVEa0BXNT9lsb1JeDYmbCQ%3D&amp;reserved=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services-for-students/shop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orgs@csuohio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orgs@csuohio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e19e15d61_0_5"/>
          <p:cNvSpPr txBox="1">
            <a:spLocks noGrp="1"/>
          </p:cNvSpPr>
          <p:nvPr>
            <p:ph type="ctrTitle"/>
          </p:nvPr>
        </p:nvSpPr>
        <p:spPr>
          <a:xfrm>
            <a:off x="399495" y="1898507"/>
            <a:ext cx="88746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 dirty="0"/>
              <a:t>RSO Treasurer  Training</a:t>
            </a:r>
            <a:endParaRPr dirty="0"/>
          </a:p>
        </p:txBody>
      </p:sp>
      <p:sp>
        <p:nvSpPr>
          <p:cNvPr id="150" name="Google Shape;150;g27e19e15d61_0_5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dirty="0"/>
              <a:t>Presenter: Dan Lenhart, Marketing &amp; Web Specialist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dirty="0"/>
              <a:t>Student Center 319</a:t>
            </a:r>
            <a:br>
              <a:rPr lang="en-US" dirty="0"/>
            </a:br>
            <a:r>
              <a:rPr lang="en-US" dirty="0"/>
              <a:t>Center for Campus Engagement</a:t>
            </a:r>
            <a:br>
              <a:rPr lang="en-US" dirty="0"/>
            </a:br>
            <a:r>
              <a:rPr lang="en-US" dirty="0"/>
              <a:t>d.lenhart@csuohio.edu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AF710-F712-EC3C-5F79-CF44839F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747"/>
            <a:ext cx="8596668" cy="1320800"/>
          </a:xfrm>
        </p:spPr>
        <p:txBody>
          <a:bodyPr/>
          <a:lstStyle/>
          <a:p>
            <a:r>
              <a:rPr lang="en-US" dirty="0"/>
              <a:t>Food Policies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C73DA-DB31-AC73-C616-E01493AAC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890753"/>
            <a:ext cx="8596668" cy="5896302"/>
          </a:xfrm>
        </p:spPr>
        <p:txBody>
          <a:bodyPr>
            <a:normAutofit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Food policies are only for </a:t>
            </a:r>
            <a:r>
              <a:rPr lang="en-US" b="1" dirty="0"/>
              <a:t>on-campus</a:t>
            </a:r>
            <a:r>
              <a:rPr lang="en-US" dirty="0"/>
              <a:t> food consumption.</a:t>
            </a: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Less than $300 use any food vendor</a:t>
            </a: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$301 to $749, use Viking Food Co. Catering or Rascal House</a:t>
            </a: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Above $750, use Viking Food Co. Catering </a:t>
            </a:r>
          </a:p>
          <a:p>
            <a:pPr marL="285750" indent="-285750">
              <a:buSzPts val="1280"/>
            </a:pPr>
            <a:r>
              <a:rPr lang="en-US" dirty="0"/>
              <a:t>Any food consumed on campus and costing $300 or more needs to have catering waiver, &amp; proof of insurance for exceptions</a:t>
            </a:r>
          </a:p>
          <a:p>
            <a:pPr marL="285750" indent="-285750">
              <a:buSzPts val="1280"/>
            </a:pPr>
            <a:r>
              <a:rPr lang="en-US" dirty="0"/>
              <a:t>Check with business to see if they have received payment in the past from CSU. If not, we will have to set them up as a vendor</a:t>
            </a:r>
          </a:p>
          <a:p>
            <a:pPr marL="285750" indent="-285750">
              <a:buSzPts val="1280"/>
            </a:pPr>
            <a:r>
              <a:rPr lang="en-US" dirty="0"/>
              <a:t>If you want to order Rascal House via Magnus Mart, you must allow 7 business days to process.</a:t>
            </a:r>
          </a:p>
          <a:p>
            <a:pPr marL="285750" indent="-285750">
              <a:buSzPts val="1280"/>
            </a:pPr>
            <a:r>
              <a:rPr lang="en-US" dirty="0"/>
              <a:t>CSU will not pay in advance. Payment is made once items have been delivered.</a:t>
            </a:r>
          </a:p>
          <a:p>
            <a:pPr marL="285750" indent="-285750">
              <a:buSzPts val="1280"/>
            </a:pPr>
            <a:r>
              <a:rPr lang="en-US" dirty="0"/>
              <a:t>If you need to increase any catering orders, check with budget officer first.</a:t>
            </a:r>
          </a:p>
          <a:p>
            <a:pPr marL="285750" indent="-285750">
              <a:buSzPts val="1280"/>
            </a:pPr>
            <a:r>
              <a:rPr lang="en-US" dirty="0"/>
              <a:t>We cannot order food from Amazon.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Expenditure Requests (Spending)	</a:t>
            </a:r>
            <a:endParaRPr/>
          </a:p>
        </p:txBody>
      </p:sp>
      <p:sp>
        <p:nvSpPr>
          <p:cNvPr id="207" name="Google Shape;207;p10"/>
          <p:cNvSpPr txBox="1">
            <a:spLocks noGrp="1"/>
          </p:cNvSpPr>
          <p:nvPr>
            <p:ph type="body" idx="1"/>
          </p:nvPr>
        </p:nvSpPr>
        <p:spPr>
          <a:xfrm>
            <a:off x="677334" y="1509205"/>
            <a:ext cx="8596668" cy="4847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/>
              <a:t>For Promotional Items, use one of the three IUC vendors</a:t>
            </a:r>
          </a:p>
          <a:p>
            <a:r>
              <a:rPr lang="en-US" dirty="0"/>
              <a:t>For online orders, do not place them yourself. Submit request with information and we will make the purchase for you</a:t>
            </a:r>
          </a:p>
          <a:p>
            <a:r>
              <a:rPr lang="en-US" dirty="0"/>
              <a:t>DO NOT purchase items from Amazon or Apple for your organization. CSU will not reimburse students who purchase from Amazon. CSU has a corporate account.</a:t>
            </a:r>
          </a:p>
          <a:p>
            <a:r>
              <a:rPr lang="en-US" dirty="0"/>
              <a:t>If you need to make a purchase at a store, remember to request a tax exemption form, CSU will not reimburse state of Ohio sales tax.</a:t>
            </a:r>
          </a:p>
          <a:p>
            <a:r>
              <a:rPr lang="en-US" dirty="0"/>
              <a:t>Pay close attention to Food policies for on-campus food consumption.</a:t>
            </a:r>
          </a:p>
          <a:p>
            <a:r>
              <a:rPr lang="en-US" dirty="0"/>
              <a:t>If you need to increase any catering orders, check with budget officer first.</a:t>
            </a:r>
          </a:p>
          <a:p>
            <a:r>
              <a:rPr lang="en-US" dirty="0"/>
              <a:t>All items ordered will be shipped to CSU, not individual’s homes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Expenditure Requests (Reimbursements)	</a:t>
            </a:r>
            <a:endParaRPr/>
          </a:p>
        </p:txBody>
      </p:sp>
      <p:sp>
        <p:nvSpPr>
          <p:cNvPr id="213" name="Google Shape;213;p11"/>
          <p:cNvSpPr txBox="1">
            <a:spLocks noGrp="1"/>
          </p:cNvSpPr>
          <p:nvPr>
            <p:ph type="body" idx="1"/>
          </p:nvPr>
        </p:nvSpPr>
        <p:spPr>
          <a:xfrm>
            <a:off x="677334" y="1509205"/>
            <a:ext cx="8596668" cy="4847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CSU will not reimburse for state of Ohio sales tax.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CSU will not reimburse for any purchases made on Amazon or Apple websites.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If you need to make a purchase at a store, remember to request a tax exemption form, CSU will not reimburse state of Ohio sales tax.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If purchasing multiple items at a store, you submit only ONE request to reimburse.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If payment was made using credit/debit card, a copy of the card used, showing the name &amp; last four digits on the card, must also be attached. The name on the statement/card must match the person receiving the reimbursement.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Reimbursements which are paid for by funding awards must be submitted within 5 business days after an event and 10 days after travel.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Organization Travel	</a:t>
            </a:r>
            <a:endParaRPr/>
          </a:p>
        </p:txBody>
      </p:sp>
      <p:sp>
        <p:nvSpPr>
          <p:cNvPr id="219" name="Google Shape;219;p12"/>
          <p:cNvSpPr txBox="1">
            <a:spLocks noGrp="1"/>
          </p:cNvSpPr>
          <p:nvPr>
            <p:ph type="body" idx="1"/>
          </p:nvPr>
        </p:nvSpPr>
        <p:spPr>
          <a:xfrm>
            <a:off x="677334" y="1521397"/>
            <a:ext cx="8596668" cy="4195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Submit travel request via the Event tool in VikesConnect at least 45 days in advance of travel.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You must meet with our budget officer after submitting the request.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All travel forms MUST be completed prior to travel.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Emergency contact list MUST be submitted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Do NOT make your own travel arrangements. Our budget officer will do this.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This includes transportation (incl. rental cars), accommodations, conference fees, etc.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Each traveler must keep all receipts for reimbursement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Food receipts must list what was ordered. CSU does not reimburse for alcohol.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All reimbursements are submitted as purchase requests and done so at least 10 business days after travel is complete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"/>
          <p:cNvSpPr txBox="1">
            <a:spLocks noGrp="1"/>
          </p:cNvSpPr>
          <p:nvPr>
            <p:ph type="title"/>
          </p:nvPr>
        </p:nvSpPr>
        <p:spPr>
          <a:xfrm>
            <a:off x="677334" y="167813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Events on Campus</a:t>
            </a:r>
            <a:endParaRPr/>
          </a:p>
        </p:txBody>
      </p:sp>
      <p:sp>
        <p:nvSpPr>
          <p:cNvPr id="225" name="Google Shape;225;p13"/>
          <p:cNvSpPr txBox="1">
            <a:spLocks noGrp="1"/>
          </p:cNvSpPr>
          <p:nvPr>
            <p:ph type="body" idx="1"/>
          </p:nvPr>
        </p:nvSpPr>
        <p:spPr>
          <a:xfrm>
            <a:off x="677334" y="898635"/>
            <a:ext cx="8596668" cy="601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/>
              <a:t>Check CSU calendar on Conference Services website for room availability (link in event request form). </a:t>
            </a:r>
          </a:p>
          <a:p>
            <a:r>
              <a:rPr lang="en-US" dirty="0"/>
              <a:t>Follow Classification Timelines for all events (found both in RSO manual and event request form)</a:t>
            </a:r>
          </a:p>
          <a:p>
            <a:r>
              <a:rPr lang="en-US" dirty="0"/>
              <a:t>Use Event Planning Checklist to build event budget &amp; track items</a:t>
            </a:r>
          </a:p>
          <a:p>
            <a:r>
              <a:rPr lang="en-US" dirty="0"/>
              <a:t>Reserve space for event, even if you do not have funding yet. If you do not receive funding, then cancel reservation.</a:t>
            </a:r>
          </a:p>
          <a:p>
            <a:r>
              <a:rPr lang="en-US" dirty="0"/>
              <a:t>Any contracts must be submitted at least 45 days in advance of event</a:t>
            </a:r>
          </a:p>
          <a:p>
            <a:r>
              <a:rPr lang="en-US" dirty="0"/>
              <a:t>Consider additional costs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Set-up fees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Equipment fees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Housekeeping fees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Security fees</a:t>
            </a:r>
          </a:p>
          <a:p>
            <a:pPr marL="285750" indent="-285750">
              <a:buSzPts val="1280"/>
            </a:pPr>
            <a:r>
              <a:rPr lang="en-US" dirty="0"/>
              <a:t>Pay attention to cancellation policies</a:t>
            </a:r>
          </a:p>
          <a:p>
            <a:pPr marL="285750" indent="-285750">
              <a:buSzPts val="1280"/>
            </a:pPr>
            <a:r>
              <a:rPr lang="en-US" sz="1800" dirty="0">
                <a:solidFill>
                  <a:srgbClr val="FF0000"/>
                </a:solidFill>
              </a:rPr>
              <a:t>PLAN IN ADVANCE</a:t>
            </a:r>
          </a:p>
          <a:p>
            <a:pPr marL="285750" indent="-285750">
              <a:buSzPts val="1280"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58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Agency Account Deposits</a:t>
            </a:r>
            <a:endParaRPr/>
          </a:p>
        </p:txBody>
      </p:sp>
      <p:sp>
        <p:nvSpPr>
          <p:cNvPr id="231" name="Google Shape;231;p14"/>
          <p:cNvSpPr txBox="1">
            <a:spLocks noGrp="1"/>
          </p:cNvSpPr>
          <p:nvPr>
            <p:ph type="body" idx="1"/>
          </p:nvPr>
        </p:nvSpPr>
        <p:spPr>
          <a:xfrm>
            <a:off x="470597" y="1391009"/>
            <a:ext cx="9389944" cy="1346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2000" b="0" i="0">
                <a:solidFill>
                  <a:srgbClr val="333333"/>
                </a:solidFill>
              </a:rPr>
              <a:t>Create your deposit using the Finance Tool in VikesConnect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 sz="2000">
                <a:solidFill>
                  <a:srgbClr val="333333"/>
                </a:solidFill>
              </a:rPr>
              <a:t>Link to Budget Officer’s calendar is in the form: </a:t>
            </a:r>
            <a:r>
              <a:rPr lang="en-US" b="1"/>
              <a:t>:  </a:t>
            </a:r>
            <a:r>
              <a:rPr lang="en-US" b="1" u="sng">
                <a:solidFill>
                  <a:schemeClr val="hlink"/>
                </a:solidFill>
                <a:hlinkClick r:id="rId3"/>
              </a:rPr>
              <a:t>https://calendly.com/2063661-1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 sz="2000">
                <a:solidFill>
                  <a:srgbClr val="333333"/>
                </a:solidFill>
              </a:rPr>
              <a:t>Make an appointment with Budget Officer and bring cash and checks for deposit</a:t>
            </a:r>
            <a:endParaRPr/>
          </a:p>
        </p:txBody>
      </p:sp>
      <p:pic>
        <p:nvPicPr>
          <p:cNvPr id="232" name="Google Shape;23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9025" y="3438753"/>
            <a:ext cx="7816576" cy="2965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10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ShopNet</a:t>
            </a:r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body" idx="1"/>
          </p:nvPr>
        </p:nvSpPr>
        <p:spPr>
          <a:xfrm>
            <a:off x="677334" y="1619051"/>
            <a:ext cx="8596668" cy="277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ShopNet is used by Cleveland State University departments to allow customers to select and pay for a variety of items on the web using their credit card. Recognized CSU student organizations may submit a request to set up a ShopNet item to accept payments for things such as organization dues, application fees, event entrance fees or other organization items.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b="1"/>
              <a:t>For instructions on requesting set-up and details on using, go to: </a:t>
            </a:r>
            <a:r>
              <a:rPr lang="en-US" b="1" u="sng">
                <a:solidFill>
                  <a:schemeClr val="hlink"/>
                </a:solidFill>
                <a:hlinkClick r:id="rId3"/>
              </a:rPr>
              <a:t>https://www.csuohio.edu/services-for-students/shopnet</a:t>
            </a:r>
            <a:r>
              <a:rPr lang="en-US" b="1"/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Fundraising Activities</a:t>
            </a:r>
            <a:endParaRPr/>
          </a:p>
        </p:txBody>
      </p:sp>
      <p:sp>
        <p:nvSpPr>
          <p:cNvPr id="244" name="Google Shape;244;p16"/>
          <p:cNvSpPr txBox="1">
            <a:spLocks noGrp="1"/>
          </p:cNvSpPr>
          <p:nvPr>
            <p:ph type="body" idx="1"/>
          </p:nvPr>
        </p:nvSpPr>
        <p:spPr>
          <a:xfrm>
            <a:off x="677334" y="160354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Please check with CCE 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studentorgs@csuohio.edu</a:t>
            </a:r>
            <a:r>
              <a:rPr lang="en-US"/>
              <a:t> before you conduct your fundraiser to ensure you are following policies.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No form of gambling activities (50/50 raffles, games of chance, squares, etc.) are not permitted for RSOs unless they are considered a nonprofit organization by the IRS. CSU is NOT a 501 (c) (3) organization. It is a state institution.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All money raised must be deposited within 24 hours, unless the fundraiser is held on a weekend. In that case, money is deposited that Monday. Complete the deposit request form in VikesConnect.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b="1"/>
              <a:t>Organizations must use ShopNet to accept credit/debit card payments.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Bake Sales are permitted. Follow CSU policies regarding food sales on campus.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Sales of items from outside companies is not permitted.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6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Financial Request Timelines:</a:t>
            </a:r>
            <a:endParaRPr/>
          </a:p>
        </p:txBody>
      </p:sp>
      <p:sp>
        <p:nvSpPr>
          <p:cNvPr id="250" name="Google Shape;250;p17"/>
          <p:cNvSpPr txBox="1">
            <a:spLocks noGrp="1"/>
          </p:cNvSpPr>
          <p:nvPr>
            <p:ph type="body" idx="1"/>
          </p:nvPr>
        </p:nvSpPr>
        <p:spPr>
          <a:xfrm>
            <a:off x="357738" y="1703389"/>
            <a:ext cx="10011380" cy="510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Event Requests - Travel : 45 business days prior to departure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Event Requests : 45 business days to 5 business days based on classification type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Payment - Purchase Requests : 45 business days for contractual payments to 30 business days for all other purchase requests.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Reimbursement - Purchase Requests : No later than 10 business days after purchase or return from travel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Reminders</a:t>
            </a:r>
            <a:endParaRPr dirty="0"/>
          </a:p>
        </p:txBody>
      </p:sp>
      <p:sp>
        <p:nvSpPr>
          <p:cNvPr id="256" name="Google Shape;256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Use your CSU email account to conduct business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CSU does not pay state of Ohio sales tax. Individuals will not be reimbursed for sales tax. Ask for tax exemption form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Do not place orders with an IUC vendor. Only ask for a quote.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Do not place online orders or make travel arrangements.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Money must be deposited within 24 hours after receipt.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No reimbursements for travel will be made without proper paperwork completed prior to travel.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Plan in advance.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end of this training,</a:t>
            </a:r>
            <a:br>
              <a:rPr lang="en-US" dirty="0"/>
            </a:br>
            <a:r>
              <a:rPr lang="en-US" dirty="0"/>
              <a:t>Treasurers should know…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Timelines of when to submit requests</a:t>
            </a:r>
          </a:p>
          <a:p>
            <a:r>
              <a:rPr lang="en-US" dirty="0"/>
              <a:t>Fiscal policies and where to find them</a:t>
            </a:r>
          </a:p>
          <a:p>
            <a:r>
              <a:rPr lang="en-US" dirty="0"/>
              <a:t>University purchasing policies</a:t>
            </a:r>
          </a:p>
          <a:p>
            <a:r>
              <a:rPr lang="en-US" dirty="0"/>
              <a:t>Travel policies</a:t>
            </a:r>
          </a:p>
          <a:p>
            <a:r>
              <a:rPr lang="en-US" dirty="0"/>
              <a:t>Fundraising</a:t>
            </a:r>
          </a:p>
          <a:p>
            <a:r>
              <a:rPr lang="en-US" dirty="0"/>
              <a:t>How to create an allocation and expenditure request</a:t>
            </a:r>
          </a:p>
          <a:p>
            <a:r>
              <a:rPr lang="en-US" dirty="0"/>
              <a:t>How to deposit funds</a:t>
            </a:r>
          </a:p>
        </p:txBody>
      </p:sp>
    </p:spTree>
    <p:extLst>
      <p:ext uri="{BB962C8B-B14F-4D97-AF65-F5344CB8AC3E}">
        <p14:creationId xmlns:p14="http://schemas.microsoft.com/office/powerpoint/2010/main" val="95406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262" name="Google Shape;262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Char char="►"/>
            </a:pPr>
            <a:r>
              <a:rPr lang="en-US" sz="3200"/>
              <a:t>Please email us at </a:t>
            </a:r>
            <a:r>
              <a:rPr lang="en-US" sz="3200" u="sng">
                <a:solidFill>
                  <a:schemeClr val="hlink"/>
                </a:solidFill>
                <a:hlinkClick r:id="rId3"/>
              </a:rPr>
              <a:t>studentorgs@csuohio.edu</a:t>
            </a:r>
            <a:r>
              <a:rPr lang="en-US" sz="3200"/>
              <a:t> with any questions.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9123614" cy="837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Main Contact for all financial questions</a:t>
            </a:r>
            <a:endParaRPr dirty="0"/>
          </a:p>
        </p:txBody>
      </p:sp>
      <p:sp>
        <p:nvSpPr>
          <p:cNvPr id="156" name="Google Shape;156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944321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dirty="0"/>
              <a:t>Contact the Center for Campus Engagement for all financial questions at studentorgfinance@csuohio.edu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>
            <a:spLocks noGrp="1"/>
          </p:cNvSpPr>
          <p:nvPr>
            <p:ph type="title"/>
          </p:nvPr>
        </p:nvSpPr>
        <p:spPr>
          <a:xfrm>
            <a:off x="739478" y="322447"/>
            <a:ext cx="8596668" cy="98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en-US" sz="2400" b="1" i="0" u="none" strike="noStrike" dirty="0"/>
              <a:t>Explore your organizations Finance tool</a:t>
            </a:r>
            <a:br>
              <a:rPr lang="en-US" sz="2400" b="1" i="0" u="none" strike="noStrike" dirty="0"/>
            </a:br>
            <a:r>
              <a:rPr lang="en-US" sz="2400" b="0" i="0" u="none" strike="noStrike" dirty="0"/>
              <a:t>(Only Treasurers can use the Finance tool)</a:t>
            </a:r>
            <a:endParaRPr sz="4400" dirty="0"/>
          </a:p>
        </p:txBody>
      </p:sp>
      <p:sp>
        <p:nvSpPr>
          <p:cNvPr id="183" name="Google Shape;183;p6"/>
          <p:cNvSpPr txBox="1">
            <a:spLocks noGrp="1"/>
          </p:cNvSpPr>
          <p:nvPr>
            <p:ph type="body" idx="1"/>
          </p:nvPr>
        </p:nvSpPr>
        <p:spPr>
          <a:xfrm>
            <a:off x="593252" y="1719155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Char char="►"/>
            </a:pPr>
            <a:r>
              <a:rPr lang="en-US" sz="3200" b="0" i="0" u="none" strike="noStrike" dirty="0"/>
              <a:t>Accounts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 b="0" i="0" u="none" strike="noStrike" dirty="0">
                <a:latin typeface="Arial"/>
                <a:ea typeface="Arial"/>
                <a:cs typeface="Arial"/>
                <a:sym typeface="Arial"/>
              </a:rPr>
              <a:t>Agency Account </a:t>
            </a:r>
            <a:endParaRPr lang="en-US" dirty="0"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Balance rolls over between years</a:t>
            </a:r>
          </a:p>
          <a:p>
            <a:pPr marL="1143000" lvl="2" indent="-261619" algn="l" rtl="0"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►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Number avail to officers in Details tab</a:t>
            </a:r>
            <a:br>
              <a:rPr lang="en-US" sz="2600" dirty="0">
                <a:latin typeface="Arial"/>
                <a:ea typeface="Arial"/>
                <a:cs typeface="Arial"/>
                <a:sym typeface="Arial"/>
              </a:rPr>
            </a:b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 b="0" i="0" u="none" strike="noStrike" dirty="0">
                <a:latin typeface="Arial"/>
                <a:ea typeface="Arial"/>
                <a:cs typeface="Arial"/>
                <a:sym typeface="Arial"/>
              </a:rPr>
              <a:t>Allocating Body Funding Account</a:t>
            </a:r>
            <a:endParaRPr lang="en-US" sz="1400" b="0" i="0" u="none" strike="noStrike" dirty="0">
              <a:ea typeface="Arial"/>
              <a:cs typeface="Arial"/>
            </a:endParaRPr>
          </a:p>
          <a:p>
            <a:pPr marL="1200150" lvl="2" indent="-285750">
              <a:buSzPts val="2240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Funds to be used for specific purpose</a:t>
            </a:r>
          </a:p>
          <a:p>
            <a:pPr marL="1200150" lvl="2" indent="-285750">
              <a:buSzPts val="2240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Unused funds are swept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VikesConnect Finance Tool	</a:t>
            </a:r>
            <a:endParaRPr/>
          </a:p>
        </p:txBody>
      </p:sp>
      <p:sp>
        <p:nvSpPr>
          <p:cNvPr id="169" name="Google Shape;169;p4"/>
          <p:cNvSpPr txBox="1">
            <a:spLocks noGrp="1"/>
          </p:cNvSpPr>
          <p:nvPr>
            <p:ph type="body" idx="1"/>
          </p:nvPr>
        </p:nvSpPr>
        <p:spPr>
          <a:xfrm>
            <a:off x="603762" y="1270001"/>
            <a:ext cx="8596668" cy="172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Not connected to CSU accounting system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Used as a way to track all expenses and deposits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Reconciliations are done by budget officer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Deposits are part of finance tool. </a:t>
            </a:r>
            <a:endParaRPr/>
          </a:p>
        </p:txBody>
      </p:sp>
      <p:pic>
        <p:nvPicPr>
          <p:cNvPr id="170" name="Google Shape;17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462" y="2995449"/>
            <a:ext cx="7386793" cy="3870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Finance Forms for Treasurers</a:t>
            </a:r>
            <a:endParaRPr/>
          </a:p>
        </p:txBody>
      </p:sp>
      <p:sp>
        <p:nvSpPr>
          <p:cNvPr id="176" name="Google Shape;176;p5"/>
          <p:cNvSpPr txBox="1">
            <a:spLocks noGrp="1"/>
          </p:cNvSpPr>
          <p:nvPr>
            <p:ph type="body" idx="1"/>
          </p:nvPr>
        </p:nvSpPr>
        <p:spPr>
          <a:xfrm>
            <a:off x="711453" y="1409962"/>
            <a:ext cx="8596668" cy="1685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Treasurers will only use three forms in the Finance Tool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AutoNum type="arabicPeriod"/>
            </a:pPr>
            <a:r>
              <a:rPr lang="en-US"/>
              <a:t>Allocation: To be used when requesting money from a funding body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AutoNum type="arabicPeriod"/>
            </a:pPr>
            <a:r>
              <a:rPr lang="en-US"/>
              <a:t>Deposit: Use when depositing money into agency account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AutoNum type="arabicPeriod"/>
            </a:pPr>
            <a:r>
              <a:rPr lang="en-US"/>
              <a:t>Expenditure: Use when purchasing or reimbursing</a:t>
            </a:r>
            <a:endParaRPr/>
          </a:p>
        </p:txBody>
      </p:sp>
      <p:pic>
        <p:nvPicPr>
          <p:cNvPr id="177" name="Google Shape;177;p5" descr="A picture containing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2822" y="3088951"/>
            <a:ext cx="2584118" cy="37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6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Financial Request Timelines:</a:t>
            </a:r>
            <a:endParaRPr/>
          </a:p>
        </p:txBody>
      </p:sp>
      <p:sp>
        <p:nvSpPr>
          <p:cNvPr id="189" name="Google Shape;189;p7"/>
          <p:cNvSpPr txBox="1">
            <a:spLocks noGrp="1"/>
          </p:cNvSpPr>
          <p:nvPr>
            <p:ph type="body" idx="1"/>
          </p:nvPr>
        </p:nvSpPr>
        <p:spPr>
          <a:xfrm>
            <a:off x="357738" y="1703389"/>
            <a:ext cx="10011380" cy="510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Event Requests - Travel : 45 business days prior to departure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Event Requests : 45 business days to 5 business days based on classification type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Payment - Purchase Requests : 45 business days for contractual payments to 30 business days for all other purchase requests.</a:t>
            </a:r>
            <a:br>
              <a:rPr lang="en-US" sz="2400" b="0" i="0" u="none" strike="noStrike"/>
            </a:br>
            <a:endParaRPr sz="2400" b="0" i="0" u="none" strike="noStrike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/>
              <a:t>Reimbursement - Purchase Requests : No later than 10 business days after purchase or return from travel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"/>
          <p:cNvSpPr txBox="1">
            <a:spLocks noGrp="1"/>
          </p:cNvSpPr>
          <p:nvPr>
            <p:ph type="title"/>
          </p:nvPr>
        </p:nvSpPr>
        <p:spPr>
          <a:xfrm>
            <a:off x="739478" y="322447"/>
            <a:ext cx="8596668" cy="98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en-US" sz="2400" b="1" i="0" u="none" strike="noStrike"/>
              <a:t>Explore your organizations Finance tool</a:t>
            </a:r>
            <a:br>
              <a:rPr lang="en-US" sz="2400" b="1" i="0" u="none" strike="noStrike"/>
            </a:br>
            <a:r>
              <a:rPr lang="en-US" sz="2400" b="0" i="0" u="none" strike="noStrike"/>
              <a:t>(Only Treasurers can use the Finance tool)</a:t>
            </a:r>
            <a:endParaRPr sz="4400"/>
          </a:p>
        </p:txBody>
      </p:sp>
      <p:sp>
        <p:nvSpPr>
          <p:cNvPr id="195" name="Google Shape;195;p8"/>
          <p:cNvSpPr txBox="1">
            <a:spLocks noGrp="1"/>
          </p:cNvSpPr>
          <p:nvPr>
            <p:ph type="body" idx="1"/>
          </p:nvPr>
        </p:nvSpPr>
        <p:spPr>
          <a:xfrm>
            <a:off x="133165" y="1645684"/>
            <a:ext cx="10670959" cy="429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 b="0" i="0" u="none" strike="noStrike">
                <a:latin typeface="Arial"/>
                <a:ea typeface="Arial"/>
                <a:cs typeface="Arial"/>
                <a:sym typeface="Arial"/>
              </a:rPr>
              <a:t>Allocation Requests</a:t>
            </a:r>
            <a:endParaRPr sz="2800" b="0" i="0" u="none" strike="noStrike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>
                <a:latin typeface="Arial"/>
                <a:ea typeface="Arial"/>
                <a:cs typeface="Arial"/>
                <a:sym typeface="Arial"/>
              </a:rPr>
              <a:t>Complete all required fields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>
                <a:latin typeface="Arial"/>
                <a:ea typeface="Arial"/>
                <a:cs typeface="Arial"/>
                <a:sym typeface="Arial"/>
              </a:rPr>
              <a:t>Can combine multiple needs into one request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Documentation must be submitted to support your request</a:t>
            </a:r>
            <a:endParaRPr sz="24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0" i="0" u="none" strike="noStrike">
                <a:latin typeface="Arial"/>
                <a:ea typeface="Arial"/>
                <a:cs typeface="Arial"/>
                <a:sym typeface="Arial"/>
              </a:rPr>
              <a:t>Application deadlines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 b="0" i="0" u="none" strike="noStrike">
                <a:latin typeface="Arial"/>
                <a:ea typeface="Arial"/>
                <a:cs typeface="Arial"/>
                <a:sym typeface="Arial"/>
              </a:rPr>
              <a:t>SGA will release their schedule. Found on the SGA VikesConnect page.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 b="0" i="0" u="none" strike="noStrike">
                <a:latin typeface="Arial"/>
                <a:ea typeface="Arial"/>
                <a:cs typeface="Arial"/>
                <a:sym typeface="Arial"/>
              </a:rPr>
              <a:t>SBA open all year until the funds run out.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 b="0" i="0" u="none" strike="noStrike">
                <a:latin typeface="Arial"/>
                <a:ea typeface="Arial"/>
                <a:cs typeface="Arial"/>
                <a:sym typeface="Arial"/>
              </a:rPr>
              <a:t>SCC have a separate allocating process (do not use budget requests)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>
            <a:spLocks noGrp="1"/>
          </p:cNvSpPr>
          <p:nvPr>
            <p:ph type="title"/>
          </p:nvPr>
        </p:nvSpPr>
        <p:spPr>
          <a:xfrm>
            <a:off x="739478" y="322447"/>
            <a:ext cx="8596668" cy="98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en-US" sz="2400" b="1" i="0" u="none" strike="noStrike" dirty="0"/>
              <a:t>Explore your organizations Finance tool</a:t>
            </a:r>
            <a:br>
              <a:rPr lang="en-US" sz="2400" b="1" i="0" u="none" strike="noStrike" dirty="0"/>
            </a:br>
            <a:r>
              <a:rPr lang="en-US" sz="2400" b="0" i="0" u="none" strike="noStrike" dirty="0"/>
              <a:t>(Only Treasurers can use the Finance tool)</a:t>
            </a:r>
            <a:endParaRPr sz="4400" dirty="0"/>
          </a:p>
        </p:txBody>
      </p:sp>
      <p:sp>
        <p:nvSpPr>
          <p:cNvPr id="201" name="Google Shape;201;p9"/>
          <p:cNvSpPr txBox="1">
            <a:spLocks noGrp="1"/>
          </p:cNvSpPr>
          <p:nvPr>
            <p:ph type="body" idx="1"/>
          </p:nvPr>
        </p:nvSpPr>
        <p:spPr>
          <a:xfrm>
            <a:off x="133165" y="1645685"/>
            <a:ext cx="10670959" cy="44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Char char="►"/>
            </a:pPr>
            <a:r>
              <a:rPr lang="en-US" sz="3200" dirty="0"/>
              <a:t>Expenditure Requests (Payment &amp; Reimbursement)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endParaRPr sz="3200"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 dirty="0"/>
              <a:t>Using Agency Account funds vs Approved Budget funds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 dirty="0"/>
              <a:t>Notify your advisor through email every time you submit a purchase request.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1515</Words>
  <Application>Microsoft Office PowerPoint</Application>
  <PresentationFormat>Widescreen</PresentationFormat>
  <Paragraphs>129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Noto Sans Symbols</vt:lpstr>
      <vt:lpstr>Trebuchet MS</vt:lpstr>
      <vt:lpstr>Facet</vt:lpstr>
      <vt:lpstr>RSO Treasurer  Training</vt:lpstr>
      <vt:lpstr>By the end of this training, Treasurers should know…</vt:lpstr>
      <vt:lpstr>Main Contact for all financial questions</vt:lpstr>
      <vt:lpstr>Explore your organizations Finance tool (Only Treasurers can use the Finance tool)</vt:lpstr>
      <vt:lpstr>VikesConnect Finance Tool </vt:lpstr>
      <vt:lpstr>Finance Forms for Treasurers</vt:lpstr>
      <vt:lpstr>Financial Request Timelines:</vt:lpstr>
      <vt:lpstr>Explore your organizations Finance tool (Only Treasurers can use the Finance tool)</vt:lpstr>
      <vt:lpstr>Explore your organizations Finance tool (Only Treasurers can use the Finance tool)</vt:lpstr>
      <vt:lpstr>Food Policies</vt:lpstr>
      <vt:lpstr>Expenditure Requests (Spending) </vt:lpstr>
      <vt:lpstr>Expenditure Requests (Reimbursements) </vt:lpstr>
      <vt:lpstr>Organization Travel </vt:lpstr>
      <vt:lpstr>Events on Campus</vt:lpstr>
      <vt:lpstr>Agency Account Deposits</vt:lpstr>
      <vt:lpstr>ShopNet</vt:lpstr>
      <vt:lpstr>Fundraising Activities</vt:lpstr>
      <vt:lpstr>Financial Request Timelines:</vt:lpstr>
      <vt:lpstr>Reminders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RSO Treasurer  Training Tuesday, Sept 12</dc:title>
  <dc:creator>Daniel W.</dc:creator>
  <cp:lastModifiedBy>Daniel W Lenhart</cp:lastModifiedBy>
  <cp:revision>5</cp:revision>
  <dcterms:created xsi:type="dcterms:W3CDTF">2020-03-25T15:41:27Z</dcterms:created>
  <dcterms:modified xsi:type="dcterms:W3CDTF">2024-06-20T18:09:12Z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0x0101009B34124841AABD4684F897BC6A216006</vt:lpwstr>
  </property>
</Properties>
</file>